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9"/>
  </p:notesMasterIdLst>
  <p:sldIdLst>
    <p:sldId id="257" r:id="rId2"/>
    <p:sldId id="476" r:id="rId3"/>
    <p:sldId id="477" r:id="rId4"/>
    <p:sldId id="281" r:id="rId5"/>
    <p:sldId id="396" r:id="rId6"/>
    <p:sldId id="397" r:id="rId7"/>
    <p:sldId id="398" r:id="rId8"/>
    <p:sldId id="399" r:id="rId9"/>
    <p:sldId id="473" r:id="rId10"/>
    <p:sldId id="472" r:id="rId11"/>
    <p:sldId id="400" r:id="rId12"/>
    <p:sldId id="283" r:id="rId13"/>
    <p:sldId id="395" r:id="rId14"/>
    <p:sldId id="394" r:id="rId15"/>
    <p:sldId id="458" r:id="rId16"/>
    <p:sldId id="406" r:id="rId17"/>
    <p:sldId id="407" r:id="rId18"/>
    <p:sldId id="478" r:id="rId19"/>
    <p:sldId id="475" r:id="rId20"/>
    <p:sldId id="489" r:id="rId21"/>
    <p:sldId id="490" r:id="rId22"/>
    <p:sldId id="481" r:id="rId23"/>
    <p:sldId id="459" r:id="rId24"/>
    <p:sldId id="393" r:id="rId25"/>
    <p:sldId id="383" r:id="rId26"/>
    <p:sldId id="384" r:id="rId27"/>
    <p:sldId id="453" r:id="rId28"/>
    <p:sldId id="433" r:id="rId29"/>
    <p:sldId id="434" r:id="rId30"/>
    <p:sldId id="452" r:id="rId31"/>
    <p:sldId id="403" r:id="rId32"/>
    <p:sldId id="437" r:id="rId33"/>
    <p:sldId id="438" r:id="rId34"/>
    <p:sldId id="435" r:id="rId35"/>
    <p:sldId id="404" r:id="rId36"/>
    <p:sldId id="460" r:id="rId37"/>
    <p:sldId id="405" r:id="rId38"/>
    <p:sldId id="415" r:id="rId39"/>
    <p:sldId id="461" r:id="rId40"/>
    <p:sldId id="462" r:id="rId41"/>
    <p:sldId id="439" r:id="rId42"/>
    <p:sldId id="463" r:id="rId43"/>
    <p:sldId id="454" r:id="rId44"/>
    <p:sldId id="409" r:id="rId45"/>
    <p:sldId id="455" r:id="rId46"/>
    <p:sldId id="417" r:id="rId47"/>
    <p:sldId id="464" r:id="rId48"/>
    <p:sldId id="413" r:id="rId49"/>
    <p:sldId id="440" r:id="rId50"/>
    <p:sldId id="467" r:id="rId51"/>
    <p:sldId id="418" r:id="rId52"/>
    <p:sldId id="465" r:id="rId53"/>
    <p:sldId id="419" r:id="rId54"/>
    <p:sldId id="442" r:id="rId55"/>
    <p:sldId id="420" r:id="rId56"/>
    <p:sldId id="431" r:id="rId57"/>
    <p:sldId id="430" r:id="rId58"/>
    <p:sldId id="444" r:id="rId59"/>
    <p:sldId id="466" r:id="rId60"/>
    <p:sldId id="441" r:id="rId61"/>
    <p:sldId id="432" r:id="rId62"/>
    <p:sldId id="449" r:id="rId63"/>
    <p:sldId id="423" r:id="rId64"/>
    <p:sldId id="451" r:id="rId65"/>
    <p:sldId id="468" r:id="rId66"/>
    <p:sldId id="424" r:id="rId67"/>
    <p:sldId id="425" r:id="rId68"/>
    <p:sldId id="426" r:id="rId69"/>
    <p:sldId id="471" r:id="rId70"/>
    <p:sldId id="429" r:id="rId71"/>
    <p:sldId id="484" r:id="rId72"/>
    <p:sldId id="258" r:id="rId73"/>
    <p:sldId id="259" r:id="rId74"/>
    <p:sldId id="263" r:id="rId75"/>
    <p:sldId id="485" r:id="rId76"/>
    <p:sldId id="486" r:id="rId77"/>
    <p:sldId id="487" r:id="rId78"/>
    <p:sldId id="267" r:id="rId79"/>
    <p:sldId id="293" r:id="rId80"/>
    <p:sldId id="286" r:id="rId81"/>
    <p:sldId id="389" r:id="rId82"/>
    <p:sldId id="390" r:id="rId83"/>
    <p:sldId id="428" r:id="rId84"/>
    <p:sldId id="256" r:id="rId85"/>
    <p:sldId id="264" r:id="rId86"/>
    <p:sldId id="268" r:id="rId87"/>
    <p:sldId id="265" r:id="rId88"/>
    <p:sldId id="266" r:id="rId89"/>
    <p:sldId id="272" r:id="rId90"/>
    <p:sldId id="422" r:id="rId91"/>
    <p:sldId id="391" r:id="rId92"/>
    <p:sldId id="421" r:id="rId93"/>
    <p:sldId id="445" r:id="rId94"/>
    <p:sldId id="446" r:id="rId95"/>
    <p:sldId id="447" r:id="rId96"/>
    <p:sldId id="448" r:id="rId97"/>
    <p:sldId id="443"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67"/>
    <p:restoredTop sz="78494"/>
  </p:normalViewPr>
  <p:slideViewPr>
    <p:cSldViewPr snapToGrid="0" snapToObjects="1">
      <p:cViewPr varScale="1">
        <p:scale>
          <a:sx n="93" d="100"/>
          <a:sy n="93" d="100"/>
        </p:scale>
        <p:origin x="216" y="62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85BFE-32D6-904A-8824-46C05D0DA15A}" type="datetimeFigureOut">
              <a:rPr lang="en-US" smtClean="0"/>
              <a:t>10/22/20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7DCC44-C92B-864B-BD5A-A3F5692750E1}" type="slidenum">
              <a:rPr lang="en-US" smtClean="0"/>
              <a:t>‹#›</a:t>
            </a:fld>
            <a:endParaRPr lang="en-US"/>
          </a:p>
        </p:txBody>
      </p:sp>
    </p:spTree>
    <p:extLst>
      <p:ext uri="{BB962C8B-B14F-4D97-AF65-F5344CB8AC3E}">
        <p14:creationId xmlns:p14="http://schemas.microsoft.com/office/powerpoint/2010/main" val="323846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1</a:t>
            </a:fld>
            <a:endParaRPr lang="en-US"/>
          </a:p>
        </p:txBody>
      </p:sp>
    </p:spTree>
    <p:extLst>
      <p:ext uri="{BB962C8B-B14F-4D97-AF65-F5344CB8AC3E}">
        <p14:creationId xmlns:p14="http://schemas.microsoft.com/office/powerpoint/2010/main" val="3935037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course of infection in a human host has some interesting properties, here plotted over the first 10 years of infection.</a:t>
            </a:r>
          </a:p>
          <a:p>
            <a:r>
              <a:rPr lang="en-US" dirty="0"/>
              <a:t>On the left y axis, the CD4T cell count and on the right y axis in red, the viral load.</a:t>
            </a:r>
          </a:p>
          <a:p>
            <a:r>
              <a:rPr lang="en-US" dirty="0"/>
              <a:t>Initial acute infection followed by a long latent period of low viral load, </a:t>
            </a:r>
            <a:r>
              <a:rPr lang="en-US" dirty="0" err="1"/>
              <a:t>slowely</a:t>
            </a:r>
            <a:r>
              <a:rPr lang="en-US" dirty="0"/>
              <a:t> declining T cells count.</a:t>
            </a:r>
          </a:p>
          <a:p>
            <a:r>
              <a:rPr lang="en-US" dirty="0"/>
              <a:t>Finally, due to factors not totally understood, viral load climbs and T cell count declines and AIDS sets in.</a:t>
            </a:r>
          </a:p>
          <a:p>
            <a:endParaRPr lang="en-US" dirty="0"/>
          </a:p>
          <a:p>
            <a:r>
              <a:rPr lang="en-US" dirty="0"/>
              <a:t>Part of what makes the dynamics so interesting here is that, since the virus infects immune cells, there is a balance:</a:t>
            </a:r>
          </a:p>
          <a:p>
            <a:endParaRPr lang="en-US" dirty="0"/>
          </a:p>
          <a:p>
            <a:r>
              <a:rPr lang="en-US" dirty="0"/>
              <a:t>The more CD4T cells, the more food for the virus, </a:t>
            </a:r>
          </a:p>
          <a:p>
            <a:r>
              <a:rPr lang="en-US" dirty="0"/>
              <a:t>The more CD4T cells, the more host defenses to attack and kill infected cells.</a:t>
            </a:r>
          </a:p>
          <a:p>
            <a:endParaRPr lang="en-US" dirty="0"/>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15</a:t>
            </a:fld>
            <a:endParaRPr lang="en-US"/>
          </a:p>
        </p:txBody>
      </p:sp>
    </p:spTree>
    <p:extLst>
      <p:ext uri="{BB962C8B-B14F-4D97-AF65-F5344CB8AC3E}">
        <p14:creationId xmlns:p14="http://schemas.microsoft.com/office/powerpoint/2010/main" val="3175625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the inter</a:t>
            </a:r>
          </a:p>
        </p:txBody>
      </p:sp>
      <p:sp>
        <p:nvSpPr>
          <p:cNvPr id="4" name="Slide Number Placeholder 3"/>
          <p:cNvSpPr>
            <a:spLocks noGrp="1"/>
          </p:cNvSpPr>
          <p:nvPr>
            <p:ph type="sldNum" sz="quarter" idx="5"/>
          </p:nvPr>
        </p:nvSpPr>
        <p:spPr/>
        <p:txBody>
          <a:bodyPr/>
          <a:lstStyle/>
          <a:p>
            <a:fld id="{CC7DCC44-C92B-864B-BD5A-A3F5692750E1}" type="slidenum">
              <a:rPr lang="en-US" smtClean="0"/>
              <a:t>16</a:t>
            </a:fld>
            <a:endParaRPr lang="en-US"/>
          </a:p>
        </p:txBody>
      </p:sp>
    </p:spTree>
    <p:extLst>
      <p:ext uri="{BB962C8B-B14F-4D97-AF65-F5344CB8AC3E}">
        <p14:creationId xmlns:p14="http://schemas.microsoft.com/office/powerpoint/2010/main" val="1366258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role of DNA and RNA in a cell, and typical analysis goals</a:t>
            </a:r>
          </a:p>
        </p:txBody>
      </p:sp>
      <p:sp>
        <p:nvSpPr>
          <p:cNvPr id="4" name="Slide Number Placeholder 3"/>
          <p:cNvSpPr>
            <a:spLocks noGrp="1"/>
          </p:cNvSpPr>
          <p:nvPr>
            <p:ph type="sldNum" sz="quarter" idx="5"/>
          </p:nvPr>
        </p:nvSpPr>
        <p:spPr/>
        <p:txBody>
          <a:bodyPr/>
          <a:lstStyle/>
          <a:p>
            <a:fld id="{CC7DCC44-C92B-864B-BD5A-A3F5692750E1}" type="slidenum">
              <a:rPr lang="en-US" smtClean="0"/>
              <a:t>18</a:t>
            </a:fld>
            <a:endParaRPr lang="en-US"/>
          </a:p>
        </p:txBody>
      </p:sp>
    </p:spTree>
    <p:extLst>
      <p:ext uri="{BB962C8B-B14F-4D97-AF65-F5344CB8AC3E}">
        <p14:creationId xmlns:p14="http://schemas.microsoft.com/office/powerpoint/2010/main" val="1712513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role of DNA and RNA in a cell, and typical analysis goals</a:t>
            </a:r>
          </a:p>
        </p:txBody>
      </p:sp>
      <p:sp>
        <p:nvSpPr>
          <p:cNvPr id="4" name="Slide Number Placeholder 3"/>
          <p:cNvSpPr>
            <a:spLocks noGrp="1"/>
          </p:cNvSpPr>
          <p:nvPr>
            <p:ph type="sldNum" sz="quarter" idx="5"/>
          </p:nvPr>
        </p:nvSpPr>
        <p:spPr/>
        <p:txBody>
          <a:bodyPr/>
          <a:lstStyle/>
          <a:p>
            <a:fld id="{CC7DCC44-C92B-864B-BD5A-A3F5692750E1}" type="slidenum">
              <a:rPr lang="en-US" smtClean="0"/>
              <a:t>19</a:t>
            </a:fld>
            <a:endParaRPr lang="en-US"/>
          </a:p>
        </p:txBody>
      </p:sp>
    </p:spTree>
    <p:extLst>
      <p:ext uri="{BB962C8B-B14F-4D97-AF65-F5344CB8AC3E}">
        <p14:creationId xmlns:p14="http://schemas.microsoft.com/office/powerpoint/2010/main" val="1185394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Barcoded beads, Cells and RT reagent, oil are added to a microfluidics chip </a:t>
            </a:r>
          </a:p>
          <a:p>
            <a:pPr marL="171450" indent="-171450">
              <a:buFont typeface="Arial" panose="020B0604020202020204" pitchFamily="34" charset="0"/>
              <a:buChar char="•"/>
            </a:pPr>
            <a:r>
              <a:rPr lang="en-US" dirty="0"/>
              <a:t>An emulsion of oil droplets is produced “</a:t>
            </a:r>
            <a:r>
              <a:rPr lang="en-US" dirty="0" err="1"/>
              <a:t>Gell</a:t>
            </a:r>
            <a:r>
              <a:rPr lang="en-US" dirty="0"/>
              <a:t> beads in emulsion” (GEM)</a:t>
            </a:r>
          </a:p>
          <a:p>
            <a:pPr marL="171450" indent="-171450">
              <a:buFont typeface="Arial" panose="020B0604020202020204" pitchFamily="34" charset="0"/>
              <a:buChar char="•"/>
            </a:pPr>
            <a:r>
              <a:rPr lang="en-US" dirty="0"/>
              <a:t>Each GEM contains a single cell, a single bead and RT reagent</a:t>
            </a:r>
          </a:p>
          <a:p>
            <a:pPr marL="171450" indent="-171450">
              <a:buFont typeface="Arial" panose="020B0604020202020204" pitchFamily="34" charset="0"/>
              <a:buChar char="•"/>
            </a:pPr>
            <a:r>
              <a:rPr lang="en-US" dirty="0"/>
              <a:t>Within the GEM a cell is lysed, the gel bead is dissolved, and reverse transcription of the mRNA occurs</a:t>
            </a:r>
          </a:p>
          <a:p>
            <a:pPr marL="171450" indent="-171450">
              <a:buFont typeface="Arial" panose="020B0604020202020204" pitchFamily="34" charset="0"/>
              <a:buChar char="•"/>
            </a:pPr>
            <a:r>
              <a:rPr lang="en-US" dirty="0"/>
              <a:t>As a result, all cDNA from a single cell will have the same barcode and can be mapped back to the cell of origin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20</a:t>
            </a:fld>
            <a:endParaRPr lang="en-US"/>
          </a:p>
        </p:txBody>
      </p:sp>
    </p:spTree>
    <p:extLst>
      <p:ext uri="{BB962C8B-B14F-4D97-AF65-F5344CB8AC3E}">
        <p14:creationId xmlns:p14="http://schemas.microsoft.com/office/powerpoint/2010/main" val="3024980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Barcoded beads, Cells and RT reagent, oil are added to a microfluidics chip </a:t>
            </a:r>
          </a:p>
          <a:p>
            <a:pPr marL="171450" indent="-171450">
              <a:buFont typeface="Arial" panose="020B0604020202020204" pitchFamily="34" charset="0"/>
              <a:buChar char="•"/>
            </a:pPr>
            <a:r>
              <a:rPr lang="en-US" dirty="0"/>
              <a:t>An emulsion of oil droplets is produced “</a:t>
            </a:r>
            <a:r>
              <a:rPr lang="en-US" dirty="0" err="1"/>
              <a:t>Gell</a:t>
            </a:r>
            <a:r>
              <a:rPr lang="en-US" dirty="0"/>
              <a:t> beads in emulsion” (GEM)</a:t>
            </a:r>
          </a:p>
          <a:p>
            <a:pPr marL="171450" indent="-171450">
              <a:buFont typeface="Arial" panose="020B0604020202020204" pitchFamily="34" charset="0"/>
              <a:buChar char="•"/>
            </a:pPr>
            <a:r>
              <a:rPr lang="en-US" dirty="0"/>
              <a:t>Each GEM contains a single cell, a single bead and RT reagent</a:t>
            </a:r>
          </a:p>
          <a:p>
            <a:pPr marL="171450" indent="-171450">
              <a:buFont typeface="Arial" panose="020B0604020202020204" pitchFamily="34" charset="0"/>
              <a:buChar char="•"/>
            </a:pPr>
            <a:r>
              <a:rPr lang="en-US" dirty="0"/>
              <a:t>Within the GEM a cell is lysed, the gel bead is dissolved, and reverse transcription of the mRNA occurs</a:t>
            </a:r>
          </a:p>
          <a:p>
            <a:pPr marL="171450" indent="-171450">
              <a:buFont typeface="Arial" panose="020B0604020202020204" pitchFamily="34" charset="0"/>
              <a:buChar char="•"/>
            </a:pPr>
            <a:r>
              <a:rPr lang="en-US" dirty="0"/>
              <a:t>As a result, all cDNA from a single cell will have the same barcode and can be mapped back to the cell of origin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21</a:t>
            </a:fld>
            <a:endParaRPr lang="en-US"/>
          </a:p>
        </p:txBody>
      </p:sp>
    </p:spTree>
    <p:extLst>
      <p:ext uri="{BB962C8B-B14F-4D97-AF65-F5344CB8AC3E}">
        <p14:creationId xmlns:p14="http://schemas.microsoft.com/office/powerpoint/2010/main" val="395005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 -log_10(e),  e = probability of error</a:t>
            </a:r>
          </a:p>
        </p:txBody>
      </p:sp>
      <p:sp>
        <p:nvSpPr>
          <p:cNvPr id="4" name="Slide Number Placeholder 3"/>
          <p:cNvSpPr>
            <a:spLocks noGrp="1"/>
          </p:cNvSpPr>
          <p:nvPr>
            <p:ph type="sldNum" sz="quarter" idx="5"/>
          </p:nvPr>
        </p:nvSpPr>
        <p:spPr/>
        <p:txBody>
          <a:bodyPr/>
          <a:lstStyle/>
          <a:p>
            <a:fld id="{880D187C-9021-B548-9077-AFDC4E6B596E}" type="slidenum">
              <a:rPr lang="en-US" smtClean="0"/>
              <a:t>25</a:t>
            </a:fld>
            <a:endParaRPr lang="en-US"/>
          </a:p>
        </p:txBody>
      </p:sp>
    </p:spTree>
    <p:extLst>
      <p:ext uri="{BB962C8B-B14F-4D97-AF65-F5344CB8AC3E}">
        <p14:creationId xmlns:p14="http://schemas.microsoft.com/office/powerpoint/2010/main" val="396532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example, if we were to divide each sample by the total number of counts to normalize, the counts would be greatly skewed by the DE gene, which takes up most of the counts for </a:t>
            </a:r>
            <a:r>
              <a:rPr lang="en-US" sz="1200" b="0" i="1" kern="1200" dirty="0">
                <a:solidFill>
                  <a:schemeClr val="tx1"/>
                </a:solidFill>
                <a:effectLst/>
                <a:latin typeface="+mn-lt"/>
                <a:ea typeface="+mn-ea"/>
                <a:cs typeface="+mn-cs"/>
              </a:rPr>
              <a:t>Sample A</a:t>
            </a:r>
            <a:r>
              <a:rPr lang="en-US" sz="1200" b="0" i="0" kern="1200" dirty="0">
                <a:solidFill>
                  <a:schemeClr val="tx1"/>
                </a:solidFill>
                <a:effectLst/>
                <a:latin typeface="+mn-lt"/>
                <a:ea typeface="+mn-ea"/>
                <a:cs typeface="+mn-cs"/>
              </a:rPr>
              <a:t>, but not </a:t>
            </a:r>
            <a:r>
              <a:rPr lang="en-US" sz="1200" b="0" i="1" kern="1200" dirty="0">
                <a:solidFill>
                  <a:schemeClr val="tx1"/>
                </a:solidFill>
                <a:effectLst/>
                <a:latin typeface="+mn-lt"/>
                <a:ea typeface="+mn-ea"/>
                <a:cs typeface="+mn-cs"/>
              </a:rPr>
              <a:t>Sample B</a:t>
            </a:r>
            <a:r>
              <a:rPr lang="en-US" sz="1200" b="0" i="0" kern="1200" dirty="0">
                <a:solidFill>
                  <a:schemeClr val="tx1"/>
                </a:solidFill>
                <a:effectLst/>
                <a:latin typeface="+mn-lt"/>
                <a:ea typeface="+mn-ea"/>
                <a:cs typeface="+mn-cs"/>
              </a:rPr>
              <a:t>. Most other genes for </a:t>
            </a:r>
            <a:r>
              <a:rPr lang="en-US" sz="1200" b="0" i="1" kern="1200" dirty="0">
                <a:solidFill>
                  <a:schemeClr val="tx1"/>
                </a:solidFill>
                <a:effectLst/>
                <a:latin typeface="+mn-lt"/>
                <a:ea typeface="+mn-ea"/>
                <a:cs typeface="+mn-cs"/>
              </a:rPr>
              <a:t>Sample A</a:t>
            </a:r>
            <a:r>
              <a:rPr lang="en-US" sz="1200" b="0" i="0" kern="1200" dirty="0">
                <a:solidFill>
                  <a:schemeClr val="tx1"/>
                </a:solidFill>
                <a:effectLst/>
                <a:latin typeface="+mn-lt"/>
                <a:ea typeface="+mn-ea"/>
                <a:cs typeface="+mn-cs"/>
              </a:rPr>
              <a:t> would be divided by the larger number of total counts and appear to be less expressed than those same genes in </a:t>
            </a:r>
            <a:r>
              <a:rPr lang="en-US" sz="1200" b="0" i="1" kern="1200" dirty="0">
                <a:solidFill>
                  <a:schemeClr val="tx1"/>
                </a:solidFill>
                <a:effectLst/>
                <a:latin typeface="+mn-lt"/>
                <a:ea typeface="+mn-ea"/>
                <a:cs typeface="+mn-cs"/>
              </a:rPr>
              <a:t>Sample B</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57</a:t>
            </a:fld>
            <a:endParaRPr lang="en-US"/>
          </a:p>
        </p:txBody>
      </p:sp>
    </p:spTree>
    <p:extLst>
      <p:ext uri="{BB962C8B-B14F-4D97-AF65-F5344CB8AC3E}">
        <p14:creationId xmlns:p14="http://schemas.microsoft.com/office/powerpoint/2010/main" val="2653446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 panose="020B0604020202020204" pitchFamily="34" charset="0"/>
              <a:buChar char="•"/>
            </a:pPr>
            <a:r>
              <a:rPr lang="en-US" dirty="0"/>
              <a:t>Fit a probability distribution to each gene we measured </a:t>
            </a:r>
          </a:p>
          <a:p>
            <a:pPr marL="742950" lvl="1" indent="-285750">
              <a:buFont typeface="Arial" panose="020B0604020202020204" pitchFamily="34" charset="0"/>
              <a:buChar char="•"/>
            </a:pPr>
            <a:r>
              <a:rPr lang="en-US" dirty="0"/>
              <a:t>Perform a statistical test (Wald test) to determine whether there is a difference between conditions </a:t>
            </a:r>
          </a:p>
          <a:p>
            <a:pPr marL="742950" lvl="1" indent="-285750">
              <a:buFont typeface="Arial" panose="020B0604020202020204" pitchFamily="34" charset="0"/>
              <a:buChar char="•"/>
            </a:pPr>
            <a:r>
              <a:rPr lang="en-US" dirty="0"/>
              <a:t>Replicates are necessary	</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65</a:t>
            </a:fld>
            <a:endParaRPr lang="en-US"/>
          </a:p>
        </p:txBody>
      </p:sp>
    </p:spTree>
    <p:extLst>
      <p:ext uri="{BB962C8B-B14F-4D97-AF65-F5344CB8AC3E}">
        <p14:creationId xmlns:p14="http://schemas.microsoft.com/office/powerpoint/2010/main" val="3116161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66</a:t>
            </a:fld>
            <a:endParaRPr lang="en-US"/>
          </a:p>
        </p:txBody>
      </p:sp>
    </p:spTree>
    <p:extLst>
      <p:ext uri="{BB962C8B-B14F-4D97-AF65-F5344CB8AC3E}">
        <p14:creationId xmlns:p14="http://schemas.microsoft.com/office/powerpoint/2010/main" val="2904683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2</a:t>
            </a:fld>
            <a:endParaRPr lang="en-US"/>
          </a:p>
        </p:txBody>
      </p:sp>
    </p:spTree>
    <p:extLst>
      <p:ext uri="{BB962C8B-B14F-4D97-AF65-F5344CB8AC3E}">
        <p14:creationId xmlns:p14="http://schemas.microsoft.com/office/powerpoint/2010/main" val="1069041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flat distribution along the bottom is all your null p-values, which are uniformly distributed between 0 and 1. Why are null p-values uniformly distributed? Because that’s </a:t>
            </a:r>
            <a:r>
              <a:rPr lang="en-US" b="1" dirty="0"/>
              <a:t>part of a definition of a p-value</a:t>
            </a:r>
            <a:r>
              <a:rPr lang="en-US" dirty="0"/>
              <a:t>: under the null, it has a 5% chance of being less than .05, a 10% chance of being less than .1, etc. This describes a uniform distribution.</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67</a:t>
            </a:fld>
            <a:endParaRPr lang="en-US"/>
          </a:p>
        </p:txBody>
      </p:sp>
    </p:spTree>
    <p:extLst>
      <p:ext uri="{BB962C8B-B14F-4D97-AF65-F5344CB8AC3E}">
        <p14:creationId xmlns:p14="http://schemas.microsoft.com/office/powerpoint/2010/main" val="602720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bb912f3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bb912f3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364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bb912f3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bb912f3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913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Add user laptop</a:t>
            </a:r>
            <a:endParaRPr/>
          </a:p>
          <a:p>
            <a:pPr marL="457200" lvl="0" indent="-298450" algn="l" rtl="0">
              <a:spcBef>
                <a:spcPts val="0"/>
              </a:spcBef>
              <a:spcAft>
                <a:spcPts val="0"/>
              </a:spcAft>
              <a:buSzPts val="1100"/>
              <a:buChar char="-"/>
            </a:pPr>
            <a:r>
              <a:rPr lang="en"/>
              <a:t>Galaxy handles authentication</a:t>
            </a:r>
            <a:endParaRPr/>
          </a:p>
          <a:p>
            <a:pPr marL="914400" lvl="1" indent="-298450" algn="l" rtl="0">
              <a:lnSpc>
                <a:spcPct val="115000"/>
              </a:lnSpc>
              <a:spcBef>
                <a:spcPts val="0"/>
              </a:spcBef>
              <a:spcAft>
                <a:spcPts val="0"/>
              </a:spcAft>
              <a:buSzPts val="1100"/>
              <a:buChar char="-"/>
            </a:pPr>
            <a:r>
              <a:rPr lang="en">
                <a:solidFill>
                  <a:srgbClr val="201F1E"/>
                </a:solidFill>
                <a:highlight>
                  <a:srgbClr val="FFFFFF"/>
                </a:highlight>
                <a:latin typeface="Calibri"/>
                <a:ea typeface="Calibri"/>
                <a:cs typeface="Calibri"/>
                <a:sym typeface="Calibri"/>
              </a:rPr>
              <a:t>PAM was already set up on the cluster for all cluster accounts, so we just take advantage of it. We did use Apache and PAM at first, but switched because we couldn’t get the logout to work.</a:t>
            </a:r>
            <a:endParaRPr/>
          </a:p>
          <a:p>
            <a:pPr marL="457200" lvl="0" indent="-298450" algn="l" rtl="0">
              <a:spcBef>
                <a:spcPts val="0"/>
              </a:spcBef>
              <a:spcAft>
                <a:spcPts val="0"/>
              </a:spcAft>
              <a:buSzPts val="1100"/>
              <a:buChar char="-"/>
            </a:pPr>
            <a:r>
              <a:rPr lang="en"/>
              <a:t>Galaxy and apache on cluster server but not compute node</a:t>
            </a:r>
            <a:endParaRPr/>
          </a:p>
          <a:p>
            <a:pPr marL="457200" lvl="0" indent="-298450" algn="l" rtl="0">
              <a:spcBef>
                <a:spcPts val="0"/>
              </a:spcBef>
              <a:spcAft>
                <a:spcPts val="0"/>
              </a:spcAft>
              <a:buSzPts val="1100"/>
              <a:buChar char="-"/>
            </a:pPr>
            <a:r>
              <a:rPr lang="en"/>
              <a:t>POSTGRESQL not a seperate server, on the same server as galaxy but hopefully one day</a:t>
            </a:r>
            <a:endParaRPr/>
          </a:p>
        </p:txBody>
      </p:sp>
    </p:spTree>
    <p:extLst>
      <p:ext uri="{BB962C8B-B14F-4D97-AF65-F5344CB8AC3E}">
        <p14:creationId xmlns:p14="http://schemas.microsoft.com/office/powerpoint/2010/main" val="3630771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f1913ea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f1913ea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130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f1913ea5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f1913ea5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91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ec1e7be33_0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ec1e7be33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363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ec1e7be33_0_1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5ec1e7be33_0_1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266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ec1e7be33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ec1e7be33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979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79</a:t>
            </a:fld>
            <a:endParaRPr lang="en-US"/>
          </a:p>
        </p:txBody>
      </p:sp>
    </p:spTree>
    <p:extLst>
      <p:ext uri="{BB962C8B-B14F-4D97-AF65-F5344CB8AC3E}">
        <p14:creationId xmlns:p14="http://schemas.microsoft.com/office/powerpoint/2010/main" val="2129496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3</a:t>
            </a:fld>
            <a:endParaRPr lang="en-US"/>
          </a:p>
        </p:txBody>
      </p:sp>
    </p:spTree>
    <p:extLst>
      <p:ext uri="{BB962C8B-B14F-4D97-AF65-F5344CB8AC3E}">
        <p14:creationId xmlns:p14="http://schemas.microsoft.com/office/powerpoint/2010/main" val="123683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role of DNA and RNA in a cell, and typical analysis goals</a:t>
            </a:r>
          </a:p>
        </p:txBody>
      </p:sp>
      <p:sp>
        <p:nvSpPr>
          <p:cNvPr id="4" name="Slide Number Placeholder 3"/>
          <p:cNvSpPr>
            <a:spLocks noGrp="1"/>
          </p:cNvSpPr>
          <p:nvPr>
            <p:ph type="sldNum" sz="quarter" idx="5"/>
          </p:nvPr>
        </p:nvSpPr>
        <p:spPr/>
        <p:txBody>
          <a:bodyPr/>
          <a:lstStyle/>
          <a:p>
            <a:fld id="{CC7DCC44-C92B-864B-BD5A-A3F5692750E1}" type="slidenum">
              <a:rPr lang="en-US" smtClean="0"/>
              <a:t>4</a:t>
            </a:fld>
            <a:endParaRPr lang="en-US"/>
          </a:p>
        </p:txBody>
      </p:sp>
    </p:spTree>
    <p:extLst>
      <p:ext uri="{BB962C8B-B14F-4D97-AF65-F5344CB8AC3E}">
        <p14:creationId xmlns:p14="http://schemas.microsoft.com/office/powerpoint/2010/main" val="2251502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7</a:t>
            </a:fld>
            <a:endParaRPr lang="en-US"/>
          </a:p>
        </p:txBody>
      </p:sp>
    </p:spTree>
    <p:extLst>
      <p:ext uri="{BB962C8B-B14F-4D97-AF65-F5344CB8AC3E}">
        <p14:creationId xmlns:p14="http://schemas.microsoft.com/office/powerpoint/2010/main" val="4247780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Isolation of total RNA, enrichment for messenger RNA which is the template that will be translated into proteins. </a:t>
            </a:r>
          </a:p>
          <a:p>
            <a:r>
              <a:rPr lang="en-US" sz="1200" b="0" i="0" kern="1200" dirty="0">
                <a:solidFill>
                  <a:schemeClr val="tx1"/>
                </a:solidFill>
                <a:effectLst/>
                <a:latin typeface="+mn-lt"/>
                <a:ea typeface="+mn-ea"/>
                <a:cs typeface="+mn-cs"/>
              </a:rPr>
              <a:t>In humans, ~95%–98% of all RNA molecules may be rRNAs.</a:t>
            </a:r>
          </a:p>
          <a:p>
            <a:r>
              <a:rPr lang="en-US" sz="1200" b="0" i="0" kern="1200" dirty="0">
                <a:solidFill>
                  <a:schemeClr val="tx1"/>
                </a:solidFill>
                <a:effectLst/>
                <a:latin typeface="+mn-lt"/>
                <a:ea typeface="+mn-ea"/>
                <a:cs typeface="+mn-cs"/>
              </a:rPr>
              <a:t>After that, the RNA is fragmented into smaller pieces that will be the desired size for the sequencing process.</a:t>
            </a:r>
          </a:p>
          <a:p>
            <a:r>
              <a:rPr lang="en-US" sz="1200" b="0" i="0" kern="1200" dirty="0">
                <a:solidFill>
                  <a:schemeClr val="tx1"/>
                </a:solidFill>
                <a:effectLst/>
                <a:latin typeface="+mn-lt"/>
                <a:ea typeface="+mn-ea"/>
                <a:cs typeface="+mn-cs"/>
              </a:rPr>
              <a:t>cDNA Adapter are ligated </a:t>
            </a:r>
          </a:p>
          <a:p>
            <a:endParaRPr lang="en-US" dirty="0"/>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8</a:t>
            </a:fld>
            <a:endParaRPr lang="en-US"/>
          </a:p>
        </p:txBody>
      </p:sp>
    </p:spTree>
    <p:extLst>
      <p:ext uri="{BB962C8B-B14F-4D97-AF65-F5344CB8AC3E}">
        <p14:creationId xmlns:p14="http://schemas.microsoft.com/office/powerpoint/2010/main" val="886888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Isolation of total RNA, enrichment for messenger RNA which is the template that will be translated into proteins. </a:t>
            </a:r>
          </a:p>
          <a:p>
            <a:r>
              <a:rPr lang="en-US" sz="1200" b="0" i="0" kern="1200" dirty="0">
                <a:solidFill>
                  <a:schemeClr val="tx1"/>
                </a:solidFill>
                <a:effectLst/>
                <a:latin typeface="+mn-lt"/>
                <a:ea typeface="+mn-ea"/>
                <a:cs typeface="+mn-cs"/>
              </a:rPr>
              <a:t>In humans, ~95%–98% of all RNA molecules may be rRNAs.</a:t>
            </a:r>
          </a:p>
          <a:p>
            <a:r>
              <a:rPr lang="en-US" sz="1200" b="0" i="0" kern="1200" dirty="0">
                <a:solidFill>
                  <a:schemeClr val="tx1"/>
                </a:solidFill>
                <a:effectLst/>
                <a:latin typeface="+mn-lt"/>
                <a:ea typeface="+mn-ea"/>
                <a:cs typeface="+mn-cs"/>
              </a:rPr>
              <a:t>After that, the RNA is fragmented into smaller pieces that will be the desired size for the sequencing process.</a:t>
            </a:r>
          </a:p>
          <a:p>
            <a:r>
              <a:rPr lang="en-US" sz="1200" b="0" i="0" kern="1200" dirty="0">
                <a:solidFill>
                  <a:schemeClr val="tx1"/>
                </a:solidFill>
                <a:effectLst/>
                <a:latin typeface="+mn-lt"/>
                <a:ea typeface="+mn-ea"/>
                <a:cs typeface="+mn-cs"/>
              </a:rPr>
              <a:t>cDNA Adapter are ligated </a:t>
            </a:r>
          </a:p>
          <a:p>
            <a:endParaRPr lang="en-US" dirty="0"/>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9</a:t>
            </a:fld>
            <a:endParaRPr lang="en-US"/>
          </a:p>
        </p:txBody>
      </p:sp>
    </p:spTree>
    <p:extLst>
      <p:ext uri="{BB962C8B-B14F-4D97-AF65-F5344CB8AC3E}">
        <p14:creationId xmlns:p14="http://schemas.microsoft.com/office/powerpoint/2010/main" val="33881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Isolation of total RNA, enrichment for messenger RNA which is the template that will be translated into proteins. </a:t>
            </a:r>
          </a:p>
          <a:p>
            <a:r>
              <a:rPr lang="en-US" sz="1200" b="0" i="0" kern="1200" dirty="0">
                <a:solidFill>
                  <a:schemeClr val="tx1"/>
                </a:solidFill>
                <a:effectLst/>
                <a:latin typeface="+mn-lt"/>
                <a:ea typeface="+mn-ea"/>
                <a:cs typeface="+mn-cs"/>
              </a:rPr>
              <a:t>In humans, ~95%–98% of all RNA molecules may be rRNAs.</a:t>
            </a:r>
          </a:p>
          <a:p>
            <a:r>
              <a:rPr lang="en-US" sz="1200" b="0" i="0" kern="1200" dirty="0">
                <a:solidFill>
                  <a:schemeClr val="tx1"/>
                </a:solidFill>
                <a:effectLst/>
                <a:latin typeface="+mn-lt"/>
                <a:ea typeface="+mn-ea"/>
                <a:cs typeface="+mn-cs"/>
              </a:rPr>
              <a:t>After that, the RNA is fragmented into smaller pieces that will be the desired size for the sequencing process.</a:t>
            </a:r>
          </a:p>
          <a:p>
            <a:r>
              <a:rPr lang="en-US" sz="1200" b="0" i="0" kern="1200" dirty="0">
                <a:solidFill>
                  <a:schemeClr val="tx1"/>
                </a:solidFill>
                <a:effectLst/>
                <a:latin typeface="+mn-lt"/>
                <a:ea typeface="+mn-ea"/>
                <a:cs typeface="+mn-cs"/>
              </a:rPr>
              <a:t>cDNA Adapter are ligated </a:t>
            </a:r>
          </a:p>
          <a:p>
            <a:endParaRPr lang="en-US" dirty="0"/>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10</a:t>
            </a:fld>
            <a:endParaRPr lang="en-US"/>
          </a:p>
        </p:txBody>
      </p:sp>
    </p:spTree>
    <p:extLst>
      <p:ext uri="{BB962C8B-B14F-4D97-AF65-F5344CB8AC3E}">
        <p14:creationId xmlns:p14="http://schemas.microsoft.com/office/powerpoint/2010/main" val="2833170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HIV is a retrovirus (enveloped RNA virus) that infects immune cells.</a:t>
            </a:r>
          </a:p>
          <a:p>
            <a:r>
              <a:rPr lang="en-US" dirty="0"/>
              <a:t>Viral proteins on the envelope bind with host cell entry receptors.</a:t>
            </a:r>
          </a:p>
          <a:p>
            <a:r>
              <a:rPr lang="en-US" dirty="0"/>
              <a:t>The viral genetic material enters the cell, is reverse transcribed, and eventually integrated into the host DNA.</a:t>
            </a:r>
          </a:p>
          <a:p>
            <a:r>
              <a:rPr lang="en-US" dirty="0"/>
              <a:t>At this point the virus can either lay dormant, or start replicating.</a:t>
            </a:r>
          </a:p>
          <a:p>
            <a:r>
              <a:rPr lang="en-US" dirty="0"/>
              <a:t>During transcription, the integrated DNA provirus is transcribed to RNA some of which are translated into proteins which enable new viral particles to be assembled and bud from the host cell.</a:t>
            </a:r>
          </a:p>
        </p:txBody>
      </p:sp>
      <p:sp>
        <p:nvSpPr>
          <p:cNvPr id="4" name="Slide Number Placeholder 3"/>
          <p:cNvSpPr>
            <a:spLocks noGrp="1"/>
          </p:cNvSpPr>
          <p:nvPr>
            <p:ph type="sldNum" sz="quarter" idx="5"/>
          </p:nvPr>
        </p:nvSpPr>
        <p:spPr/>
        <p:txBody>
          <a:bodyPr/>
          <a:lstStyle/>
          <a:p>
            <a:fld id="{CC7DCC44-C92B-864B-BD5A-A3F5692750E1}" type="slidenum">
              <a:rPr lang="en-US" smtClean="0"/>
              <a:t>14</a:t>
            </a:fld>
            <a:endParaRPr lang="en-US"/>
          </a:p>
        </p:txBody>
      </p:sp>
    </p:spTree>
    <p:extLst>
      <p:ext uri="{BB962C8B-B14F-4D97-AF65-F5344CB8AC3E}">
        <p14:creationId xmlns:p14="http://schemas.microsoft.com/office/powerpoint/2010/main" val="3640393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AE1C-7E74-D947-A28D-9C38D973F2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11C3FF-2EB6-AD40-B538-AF8159F33B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BD4D09-8444-9A46-A109-B477BAC651CD}"/>
              </a:ext>
            </a:extLst>
          </p:cNvPr>
          <p:cNvSpPr>
            <a:spLocks noGrp="1"/>
          </p:cNvSpPr>
          <p:nvPr>
            <p:ph type="dt" sz="half" idx="10"/>
          </p:nvPr>
        </p:nvSpPr>
        <p:spPr/>
        <p:txBody>
          <a:bodyPr/>
          <a:lstStyle/>
          <a:p>
            <a:fld id="{23484C70-F1E9-934E-A80F-7088EAC1A950}" type="datetimeFigureOut">
              <a:rPr lang="en-US" smtClean="0"/>
              <a:t>10/22/20</a:t>
            </a:fld>
            <a:endParaRPr lang="en-US"/>
          </a:p>
        </p:txBody>
      </p:sp>
      <p:sp>
        <p:nvSpPr>
          <p:cNvPr id="5" name="Footer Placeholder 4">
            <a:extLst>
              <a:ext uri="{FF2B5EF4-FFF2-40B4-BE49-F238E27FC236}">
                <a16:creationId xmlns:a16="http://schemas.microsoft.com/office/drawing/2014/main" id="{0B751DB1-D8B4-054A-9168-F46E01AF4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A0CE7-423C-6145-B6A8-50ADB2857289}"/>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373130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ADEA-6809-344F-BB60-EBBD429EA4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ABA0CE-670A-F24F-B75E-BCCF847482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94A5F-B50A-844E-BDC1-FC97635025CE}"/>
              </a:ext>
            </a:extLst>
          </p:cNvPr>
          <p:cNvSpPr>
            <a:spLocks noGrp="1"/>
          </p:cNvSpPr>
          <p:nvPr>
            <p:ph type="dt" sz="half" idx="10"/>
          </p:nvPr>
        </p:nvSpPr>
        <p:spPr/>
        <p:txBody>
          <a:bodyPr/>
          <a:lstStyle/>
          <a:p>
            <a:fld id="{23484C70-F1E9-934E-A80F-7088EAC1A950}" type="datetimeFigureOut">
              <a:rPr lang="en-US" smtClean="0"/>
              <a:t>10/22/20</a:t>
            </a:fld>
            <a:endParaRPr lang="en-US"/>
          </a:p>
        </p:txBody>
      </p:sp>
      <p:sp>
        <p:nvSpPr>
          <p:cNvPr id="5" name="Footer Placeholder 4">
            <a:extLst>
              <a:ext uri="{FF2B5EF4-FFF2-40B4-BE49-F238E27FC236}">
                <a16:creationId xmlns:a16="http://schemas.microsoft.com/office/drawing/2014/main" id="{735B450A-5B02-0D46-BB36-3F6A61E6A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81239-6590-FA42-85F0-E91CFE5DFCAB}"/>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911639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1FEBD1-92F7-8548-88E0-821045E0F4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D6CBAE-AC55-A24A-91FF-960311AF8D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11404-F406-BF42-9717-A05A12C6F971}"/>
              </a:ext>
            </a:extLst>
          </p:cNvPr>
          <p:cNvSpPr>
            <a:spLocks noGrp="1"/>
          </p:cNvSpPr>
          <p:nvPr>
            <p:ph type="dt" sz="half" idx="10"/>
          </p:nvPr>
        </p:nvSpPr>
        <p:spPr/>
        <p:txBody>
          <a:bodyPr/>
          <a:lstStyle/>
          <a:p>
            <a:fld id="{23484C70-F1E9-934E-A80F-7088EAC1A950}" type="datetimeFigureOut">
              <a:rPr lang="en-US" smtClean="0"/>
              <a:t>10/22/20</a:t>
            </a:fld>
            <a:endParaRPr lang="en-US"/>
          </a:p>
        </p:txBody>
      </p:sp>
      <p:sp>
        <p:nvSpPr>
          <p:cNvPr id="5" name="Footer Placeholder 4">
            <a:extLst>
              <a:ext uri="{FF2B5EF4-FFF2-40B4-BE49-F238E27FC236}">
                <a16:creationId xmlns:a16="http://schemas.microsoft.com/office/drawing/2014/main" id="{8712AB40-10F4-7D4C-BE6B-8C23CA93B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C6D0-76FE-094C-9BBC-553F53732A93}"/>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435658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3819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14A7-0F0E-9047-BEB7-8B208F31C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D5BFD5-98F2-884F-88A8-151119F688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16167-5514-004A-9AEC-F6C340972752}"/>
              </a:ext>
            </a:extLst>
          </p:cNvPr>
          <p:cNvSpPr>
            <a:spLocks noGrp="1"/>
          </p:cNvSpPr>
          <p:nvPr>
            <p:ph type="dt" sz="half" idx="10"/>
          </p:nvPr>
        </p:nvSpPr>
        <p:spPr/>
        <p:txBody>
          <a:bodyPr/>
          <a:lstStyle/>
          <a:p>
            <a:fld id="{23484C70-F1E9-934E-A80F-7088EAC1A950}" type="datetimeFigureOut">
              <a:rPr lang="en-US" smtClean="0"/>
              <a:t>10/22/20</a:t>
            </a:fld>
            <a:endParaRPr lang="en-US"/>
          </a:p>
        </p:txBody>
      </p:sp>
      <p:sp>
        <p:nvSpPr>
          <p:cNvPr id="5" name="Footer Placeholder 4">
            <a:extLst>
              <a:ext uri="{FF2B5EF4-FFF2-40B4-BE49-F238E27FC236}">
                <a16:creationId xmlns:a16="http://schemas.microsoft.com/office/drawing/2014/main" id="{0A2CE3AD-6BA0-5647-95E9-27CCC6BEB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342B4-B3F0-9F40-B615-DA2AB457570C}"/>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148560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E107-088C-D349-9FF4-BFB0D24607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4AE11-A598-6C46-A756-700E78114C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96ED9F-9911-A149-BA67-12160B3FCBA9}"/>
              </a:ext>
            </a:extLst>
          </p:cNvPr>
          <p:cNvSpPr>
            <a:spLocks noGrp="1"/>
          </p:cNvSpPr>
          <p:nvPr>
            <p:ph type="dt" sz="half" idx="10"/>
          </p:nvPr>
        </p:nvSpPr>
        <p:spPr/>
        <p:txBody>
          <a:bodyPr/>
          <a:lstStyle/>
          <a:p>
            <a:fld id="{23484C70-F1E9-934E-A80F-7088EAC1A950}" type="datetimeFigureOut">
              <a:rPr lang="en-US" smtClean="0"/>
              <a:t>10/22/20</a:t>
            </a:fld>
            <a:endParaRPr lang="en-US"/>
          </a:p>
        </p:txBody>
      </p:sp>
      <p:sp>
        <p:nvSpPr>
          <p:cNvPr id="5" name="Footer Placeholder 4">
            <a:extLst>
              <a:ext uri="{FF2B5EF4-FFF2-40B4-BE49-F238E27FC236}">
                <a16:creationId xmlns:a16="http://schemas.microsoft.com/office/drawing/2014/main" id="{6C7B7C99-61CF-7742-AE08-802ECE3F00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FD285-2053-684D-B660-743A1CB97068}"/>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1179471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1C64-322F-F549-9011-FAA6C8F8B1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5242F6-7B27-344A-8DDE-462D3E76D9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ED9095-8850-B448-A2D9-811D36D0C9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DC049-55F6-6742-9455-527097698800}"/>
              </a:ext>
            </a:extLst>
          </p:cNvPr>
          <p:cNvSpPr>
            <a:spLocks noGrp="1"/>
          </p:cNvSpPr>
          <p:nvPr>
            <p:ph type="dt" sz="half" idx="10"/>
          </p:nvPr>
        </p:nvSpPr>
        <p:spPr/>
        <p:txBody>
          <a:bodyPr/>
          <a:lstStyle/>
          <a:p>
            <a:fld id="{23484C70-F1E9-934E-A80F-7088EAC1A950}" type="datetimeFigureOut">
              <a:rPr lang="en-US" smtClean="0"/>
              <a:t>10/22/20</a:t>
            </a:fld>
            <a:endParaRPr lang="en-US"/>
          </a:p>
        </p:txBody>
      </p:sp>
      <p:sp>
        <p:nvSpPr>
          <p:cNvPr id="6" name="Footer Placeholder 5">
            <a:extLst>
              <a:ext uri="{FF2B5EF4-FFF2-40B4-BE49-F238E27FC236}">
                <a16:creationId xmlns:a16="http://schemas.microsoft.com/office/drawing/2014/main" id="{499A9A09-07E0-5742-AD80-B59B2A445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C6D166-DD1E-B14B-BE52-A8A14F1D3D14}"/>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814600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BEA5-2F77-0A41-A248-6F04942781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BEF321-673A-054F-B3AD-08A52C287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C2E063-C13E-064F-AE59-423C2A7AF2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EA51D9-58AA-3F4B-84CB-19A9D591BB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BF584F-DD9E-184B-9E0F-52C3CBFF41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EEECF3-1660-1143-BD57-C5FD20C2E661}"/>
              </a:ext>
            </a:extLst>
          </p:cNvPr>
          <p:cNvSpPr>
            <a:spLocks noGrp="1"/>
          </p:cNvSpPr>
          <p:nvPr>
            <p:ph type="dt" sz="half" idx="10"/>
          </p:nvPr>
        </p:nvSpPr>
        <p:spPr/>
        <p:txBody>
          <a:bodyPr/>
          <a:lstStyle/>
          <a:p>
            <a:fld id="{23484C70-F1E9-934E-A80F-7088EAC1A950}" type="datetimeFigureOut">
              <a:rPr lang="en-US" smtClean="0"/>
              <a:t>10/22/20</a:t>
            </a:fld>
            <a:endParaRPr lang="en-US"/>
          </a:p>
        </p:txBody>
      </p:sp>
      <p:sp>
        <p:nvSpPr>
          <p:cNvPr id="8" name="Footer Placeholder 7">
            <a:extLst>
              <a:ext uri="{FF2B5EF4-FFF2-40B4-BE49-F238E27FC236}">
                <a16:creationId xmlns:a16="http://schemas.microsoft.com/office/drawing/2014/main" id="{A8D6B768-D790-2D4F-9972-8EB02594D7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E8FD09-228A-9B46-A5E8-394513C9A1FB}"/>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485942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8C94-FF0C-B14D-8209-2CB258B1C1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8CCE60-0C20-0844-88F5-61392179B698}"/>
              </a:ext>
            </a:extLst>
          </p:cNvPr>
          <p:cNvSpPr>
            <a:spLocks noGrp="1"/>
          </p:cNvSpPr>
          <p:nvPr>
            <p:ph type="dt" sz="half" idx="10"/>
          </p:nvPr>
        </p:nvSpPr>
        <p:spPr/>
        <p:txBody>
          <a:bodyPr/>
          <a:lstStyle/>
          <a:p>
            <a:fld id="{23484C70-F1E9-934E-A80F-7088EAC1A950}" type="datetimeFigureOut">
              <a:rPr lang="en-US" smtClean="0"/>
              <a:t>10/22/20</a:t>
            </a:fld>
            <a:endParaRPr lang="en-US"/>
          </a:p>
        </p:txBody>
      </p:sp>
      <p:sp>
        <p:nvSpPr>
          <p:cNvPr id="4" name="Footer Placeholder 3">
            <a:extLst>
              <a:ext uri="{FF2B5EF4-FFF2-40B4-BE49-F238E27FC236}">
                <a16:creationId xmlns:a16="http://schemas.microsoft.com/office/drawing/2014/main" id="{EE4EC829-DAF1-D943-864F-0E6296D0F7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680A2D-6843-B34A-99E4-CB3BB76EC76D}"/>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31590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57A46-5EED-F244-B669-577FA6729282}"/>
              </a:ext>
            </a:extLst>
          </p:cNvPr>
          <p:cNvSpPr>
            <a:spLocks noGrp="1"/>
          </p:cNvSpPr>
          <p:nvPr>
            <p:ph type="dt" sz="half" idx="10"/>
          </p:nvPr>
        </p:nvSpPr>
        <p:spPr/>
        <p:txBody>
          <a:bodyPr/>
          <a:lstStyle/>
          <a:p>
            <a:fld id="{23484C70-F1E9-934E-A80F-7088EAC1A950}" type="datetimeFigureOut">
              <a:rPr lang="en-US" smtClean="0"/>
              <a:t>10/22/20</a:t>
            </a:fld>
            <a:endParaRPr lang="en-US"/>
          </a:p>
        </p:txBody>
      </p:sp>
      <p:sp>
        <p:nvSpPr>
          <p:cNvPr id="3" name="Footer Placeholder 2">
            <a:extLst>
              <a:ext uri="{FF2B5EF4-FFF2-40B4-BE49-F238E27FC236}">
                <a16:creationId xmlns:a16="http://schemas.microsoft.com/office/drawing/2014/main" id="{4532851D-DF31-5944-90C4-78E244AA68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19B746-17A0-7A44-9E07-B23615A63359}"/>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51187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301F-779E-E94F-B939-927FBB84BF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74BC13-5007-C749-9440-FAD8F0C1E0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5704D2-420F-9143-93F2-DECFD0C62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7D15A-BDC6-FC42-A1A6-65799011FC8B}"/>
              </a:ext>
            </a:extLst>
          </p:cNvPr>
          <p:cNvSpPr>
            <a:spLocks noGrp="1"/>
          </p:cNvSpPr>
          <p:nvPr>
            <p:ph type="dt" sz="half" idx="10"/>
          </p:nvPr>
        </p:nvSpPr>
        <p:spPr/>
        <p:txBody>
          <a:bodyPr/>
          <a:lstStyle/>
          <a:p>
            <a:fld id="{23484C70-F1E9-934E-A80F-7088EAC1A950}" type="datetimeFigureOut">
              <a:rPr lang="en-US" smtClean="0"/>
              <a:t>10/22/20</a:t>
            </a:fld>
            <a:endParaRPr lang="en-US"/>
          </a:p>
        </p:txBody>
      </p:sp>
      <p:sp>
        <p:nvSpPr>
          <p:cNvPr id="6" name="Footer Placeholder 5">
            <a:extLst>
              <a:ext uri="{FF2B5EF4-FFF2-40B4-BE49-F238E27FC236}">
                <a16:creationId xmlns:a16="http://schemas.microsoft.com/office/drawing/2014/main" id="{5D10E684-4766-754B-8A4D-35587D2632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55BCA3-DC4F-1F42-B3E8-D842847BA146}"/>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246167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976F-AFCD-A345-A065-3EE9FA276C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098AD3-B460-864D-A2B4-D516EB0C7E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4D0CF0-03A1-0D4A-AAD9-09630776DB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7977F-8A15-0149-812C-6268616FA76F}"/>
              </a:ext>
            </a:extLst>
          </p:cNvPr>
          <p:cNvSpPr>
            <a:spLocks noGrp="1"/>
          </p:cNvSpPr>
          <p:nvPr>
            <p:ph type="dt" sz="half" idx="10"/>
          </p:nvPr>
        </p:nvSpPr>
        <p:spPr/>
        <p:txBody>
          <a:bodyPr/>
          <a:lstStyle/>
          <a:p>
            <a:fld id="{23484C70-F1E9-934E-A80F-7088EAC1A950}" type="datetimeFigureOut">
              <a:rPr lang="en-US" smtClean="0"/>
              <a:t>10/22/20</a:t>
            </a:fld>
            <a:endParaRPr lang="en-US"/>
          </a:p>
        </p:txBody>
      </p:sp>
      <p:sp>
        <p:nvSpPr>
          <p:cNvPr id="6" name="Footer Placeholder 5">
            <a:extLst>
              <a:ext uri="{FF2B5EF4-FFF2-40B4-BE49-F238E27FC236}">
                <a16:creationId xmlns:a16="http://schemas.microsoft.com/office/drawing/2014/main" id="{50812C35-9466-0A49-BE4D-B4C37D8BCF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7B0841-D72A-124A-A73B-1A5BD90D9D88}"/>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657157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8C5482-353F-734F-BB8E-FADB7209A9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3155E2-1D14-CF44-959D-CEF1AB493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74350-2BAC-074D-9BB5-B6256D896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84C70-F1E9-934E-A80F-7088EAC1A950}" type="datetimeFigureOut">
              <a:rPr lang="en-US" smtClean="0"/>
              <a:t>10/22/20</a:t>
            </a:fld>
            <a:endParaRPr lang="en-US"/>
          </a:p>
        </p:txBody>
      </p:sp>
      <p:sp>
        <p:nvSpPr>
          <p:cNvPr id="5" name="Footer Placeholder 4">
            <a:extLst>
              <a:ext uri="{FF2B5EF4-FFF2-40B4-BE49-F238E27FC236}">
                <a16:creationId xmlns:a16="http://schemas.microsoft.com/office/drawing/2014/main" id="{46B58642-AA87-BA49-B37D-49761CC343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34EF93-41F2-D14B-BEC7-9766ED8F4C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A7D84-B8C0-384E-8AA2-864A5D0A667D}" type="slidenum">
              <a:rPr lang="en-US" smtClean="0"/>
              <a:t>‹#›</a:t>
            </a:fld>
            <a:endParaRPr lang="en-US"/>
          </a:p>
        </p:txBody>
      </p:sp>
    </p:spTree>
    <p:extLst>
      <p:ext uri="{BB962C8B-B14F-4D97-AF65-F5344CB8AC3E}">
        <p14:creationId xmlns:p14="http://schemas.microsoft.com/office/powerpoint/2010/main" val="3211477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journals.plos.org/ploscompbiol/article?id=10.1371/journal.pcbi.1004393"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journals.plos.org/ploscompbiol/article?id=10.1371/journal.pcbi.1004393"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www.ncbi.nlm.nih.gov/pubmed/21933919"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idsinfo.nih.gov/understanding-hiv-aids/glossary/1596/life-cycl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hyperlink" Target="https://aidsinfo.nih.gov/understanding-hiv-aids/glossary/1596/life-cycl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hyperlink" Target="https://aidsinfo.nih.gov/understanding-hiv-aids/glossary/1596/life-cycl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hyperlink" Target="https://it.tufts.edu/research-technology/bioinformatics" TargetMode="Externa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2.xml"/><Relationship Id="rId16"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hyperlink" Target="mailto:Rebecca.batorsky@tufts.edu" TargetMode="External"/><Relationship Id="rId9" Type="http://schemas.openxmlformats.org/officeDocument/2006/relationships/image" Target="../media/image5.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FASTQ_format" TargetMode="External"/><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sequencing.qcfail.com/articles/positional-sequence-bias-in-random-primed-librarie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sequencing.qcfail.com/"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ncbi.nlm.nih.gov/pmc/articles/PMC3530905/"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ncbi.nlm.nih.gov/pmc/articles/PMC3530905/"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www.ncbi.nlm.nih.gov/pmc/articles/PMC3530905/"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broadinstitute.github.io/picard/explain-flags.html"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bmcgenomics.biomedcentral.com/articles/10.1186/s12864-015-1308-8"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useast.ensembl.org/info/website/upload/gff.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hbctraining.github.io/DGE_workshop" TargetMode="External"/><Relationship Id="rId2" Type="http://schemas.openxmlformats.org/officeDocument/2006/relationships/hyperlink" Target="https://genomebiology.biomedcentral.com/articles/10.1186/gb-2010-11-10-r106"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varianceexplained.org/statistics/interpreting-pvalue-histogra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journals.plos.org/ploscompbiol/article?id=10.1371/journal.pcbi.1004393" TargetMode="External"/></Relationships>
</file>

<file path=ppt/slides/_rels/slide70.xml.rels><?xml version="1.0" encoding="UTF-8" standalone="yes"?>
<Relationships xmlns="http://schemas.openxmlformats.org/package/2006/relationships"><Relationship Id="rId2" Type="http://schemas.openxmlformats.org/officeDocument/2006/relationships/hyperlink" Target="https://galaxyproject.org/tutorials/rb_rnaseq/"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journals.plos.org/ploscompbiol/article?id=10.1371/journal.pcbi.100439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journals.plos.org/ploscompbiol/article?id=10.1371/journal.pcbi.1004393"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journals.plos.org/ploscompbiol/article?id=10.1371/journal.pcbi.1004393" TargetMode="External"/><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86.xml.rels><?xml version="1.0" encoding="UTF-8" standalone="yes"?>
<Relationships xmlns="http://schemas.openxmlformats.org/package/2006/relationships"><Relationship Id="rId3" Type="http://schemas.openxmlformats.org/officeDocument/2006/relationships/hyperlink" Target="https://journals.plos.org/ploscompbiol/article?id=10.1371/journal.pcbi.1004393" TargetMode="External"/><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87.xml.rels><?xml version="1.0" encoding="UTF-8" standalone="yes"?>
<Relationships xmlns="http://schemas.openxmlformats.org/package/2006/relationships"><Relationship Id="rId3" Type="http://schemas.openxmlformats.org/officeDocument/2006/relationships/hyperlink" Target="https://journals.plos.org/ploscompbiol/article?id=10.1371/journal.pcbi.1004393" TargetMode="External"/><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88.xml.rels><?xml version="1.0" encoding="UTF-8" standalone="yes"?>
<Relationships xmlns="http://schemas.openxmlformats.org/package/2006/relationships"><Relationship Id="rId3" Type="http://schemas.openxmlformats.org/officeDocument/2006/relationships/hyperlink" Target="https://journals.plos.org/ploscompbiol/article?id=10.1371/journal.pcbi.1004393" TargetMode="External"/><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hyperlink" Target="https://journals.plos.org/ploscompbiol/article?id=10.1371/journal.pcbi.1004393" TargetMode="External"/><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journals.plos.org/ploscompbiol/article?id=10.1371/journal.pcbi.1004393"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galaxyproject.org/tutorials/rb_rnaseq/"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1B8A2D-BFA4-9947-A460-DAE146DA9E34}"/>
              </a:ext>
            </a:extLst>
          </p:cNvPr>
          <p:cNvSpPr>
            <a:spLocks noGrp="1"/>
          </p:cNvSpPr>
          <p:nvPr>
            <p:ph type="ctrTitle"/>
          </p:nvPr>
        </p:nvSpPr>
        <p:spPr>
          <a:xfrm>
            <a:off x="838199" y="4525347"/>
            <a:ext cx="6801321" cy="1737360"/>
          </a:xfrm>
        </p:spPr>
        <p:txBody>
          <a:bodyPr anchor="ctr">
            <a:normAutofit/>
          </a:bodyPr>
          <a:lstStyle/>
          <a:p>
            <a:pPr algn="r"/>
            <a:r>
              <a:rPr lang="en-US" sz="5600" dirty="0"/>
              <a:t>RNA-seq to study HIV Infection in cells</a:t>
            </a:r>
          </a:p>
        </p:txBody>
      </p:sp>
      <p:sp>
        <p:nvSpPr>
          <p:cNvPr id="3" name="Subtitle 2">
            <a:extLst>
              <a:ext uri="{FF2B5EF4-FFF2-40B4-BE49-F238E27FC236}">
                <a16:creationId xmlns:a16="http://schemas.microsoft.com/office/drawing/2014/main" id="{9E2B9A9B-C1C9-F246-8CC5-B7B2F31D89ED}"/>
              </a:ext>
            </a:extLst>
          </p:cNvPr>
          <p:cNvSpPr>
            <a:spLocks noGrp="1"/>
          </p:cNvSpPr>
          <p:nvPr>
            <p:ph type="subTitle" idx="1"/>
          </p:nvPr>
        </p:nvSpPr>
        <p:spPr>
          <a:xfrm>
            <a:off x="7961258" y="4525347"/>
            <a:ext cx="3258675" cy="1737360"/>
          </a:xfrm>
        </p:spPr>
        <p:txBody>
          <a:bodyPr anchor="ctr">
            <a:normAutofit/>
          </a:bodyPr>
          <a:lstStyle/>
          <a:p>
            <a:pPr algn="l"/>
            <a:r>
              <a:rPr lang="en-US" dirty="0"/>
              <a:t>Rebecca </a:t>
            </a:r>
            <a:r>
              <a:rPr lang="en-US" dirty="0" err="1"/>
              <a:t>Batorsky</a:t>
            </a:r>
            <a:endParaRPr lang="en-US" dirty="0"/>
          </a:p>
          <a:p>
            <a:pPr algn="l"/>
            <a:r>
              <a:rPr lang="en-US" dirty="0"/>
              <a:t>Sr Bioinformatics Specialist</a:t>
            </a:r>
          </a:p>
          <a:p>
            <a:pPr algn="l"/>
            <a:r>
              <a:rPr lang="en-US" dirty="0"/>
              <a:t>Oct 2020</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20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178130" y="157483"/>
            <a:ext cx="10515600" cy="840828"/>
          </a:xfrm>
        </p:spPr>
        <p:txBody>
          <a:bodyPr>
            <a:normAutofit/>
          </a:bodyPr>
          <a:lstStyle/>
          <a:p>
            <a:r>
              <a:rPr lang="en-US" dirty="0">
                <a:solidFill>
                  <a:schemeClr val="accent1"/>
                </a:solidFill>
              </a:rPr>
              <a:t>RNA seq library prep and sequencing</a:t>
            </a:r>
          </a:p>
        </p:txBody>
      </p:sp>
      <p:pic>
        <p:nvPicPr>
          <p:cNvPr id="10" name="Picture 9">
            <a:extLst>
              <a:ext uri="{FF2B5EF4-FFF2-40B4-BE49-F238E27FC236}">
                <a16:creationId xmlns:a16="http://schemas.microsoft.com/office/drawing/2014/main" id="{CE7ECD7F-A31E-184C-ADFF-C0340C941B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765" t="1600" r="5120" b="61111"/>
          <a:stretch/>
        </p:blipFill>
        <p:spPr>
          <a:xfrm>
            <a:off x="5969000" y="1367028"/>
            <a:ext cx="5397500" cy="3931019"/>
          </a:xfrm>
          <a:prstGeom prst="rect">
            <a:avLst/>
          </a:prstGeom>
        </p:spPr>
      </p:pic>
      <p:sp>
        <p:nvSpPr>
          <p:cNvPr id="6" name="TextBox 5">
            <a:extLst>
              <a:ext uri="{FF2B5EF4-FFF2-40B4-BE49-F238E27FC236}">
                <a16:creationId xmlns:a16="http://schemas.microsoft.com/office/drawing/2014/main" id="{E138B924-BC42-6C43-800F-3CB04CE7B3EE}"/>
              </a:ext>
            </a:extLst>
          </p:cNvPr>
          <p:cNvSpPr txBox="1"/>
          <p:nvPr/>
        </p:nvSpPr>
        <p:spPr>
          <a:xfrm>
            <a:off x="8996082" y="5809129"/>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9035D7A9-9781-EC4D-8DD3-87A88ECFA5E5}"/>
              </a:ext>
            </a:extLst>
          </p:cNvPr>
          <p:cNvSpPr txBox="1"/>
          <p:nvPr/>
        </p:nvSpPr>
        <p:spPr>
          <a:xfrm>
            <a:off x="557138" y="3332537"/>
            <a:ext cx="4437305" cy="923330"/>
          </a:xfrm>
          <a:prstGeom prst="rect">
            <a:avLst/>
          </a:prstGeom>
          <a:noFill/>
        </p:spPr>
        <p:txBody>
          <a:bodyPr wrap="none" rtlCol="0">
            <a:spAutoFit/>
          </a:bodyPr>
          <a:lstStyle/>
          <a:p>
            <a:pPr marL="285750" indent="-285750">
              <a:buFont typeface="Arial" panose="020B0604020202020204" pitchFamily="34" charset="0"/>
              <a:buChar char="•"/>
            </a:pPr>
            <a:r>
              <a:rPr lang="en-US" dirty="0"/>
              <a:t>Random priming and reverse transcription</a:t>
            </a:r>
          </a:p>
          <a:p>
            <a:pPr marL="285750" indent="-285750">
              <a:buFont typeface="Arial" panose="020B0604020202020204" pitchFamily="34" charset="0"/>
              <a:buChar char="•"/>
            </a:pPr>
            <a:r>
              <a:rPr lang="en-US" dirty="0"/>
              <a:t>Double stranded cDNA synthesis</a:t>
            </a:r>
          </a:p>
          <a:p>
            <a:pPr marL="285750" indent="-285750">
              <a:buFont typeface="Arial" panose="020B0604020202020204" pitchFamily="34" charset="0"/>
              <a:buChar char="•"/>
            </a:pPr>
            <a:r>
              <a:rPr lang="en-US" dirty="0"/>
              <a:t>Sequencing adapter ligation </a:t>
            </a:r>
          </a:p>
        </p:txBody>
      </p:sp>
      <p:cxnSp>
        <p:nvCxnSpPr>
          <p:cNvPr id="4" name="Straight Arrow Connector 3">
            <a:extLst>
              <a:ext uri="{FF2B5EF4-FFF2-40B4-BE49-F238E27FC236}">
                <a16:creationId xmlns:a16="http://schemas.microsoft.com/office/drawing/2014/main" id="{A7967FAC-AB4E-814A-BD32-1DFC53440CA2}"/>
              </a:ext>
            </a:extLst>
          </p:cNvPr>
          <p:cNvCxnSpPr/>
          <p:nvPr/>
        </p:nvCxnSpPr>
        <p:spPr>
          <a:xfrm flipH="1">
            <a:off x="5196908" y="2623456"/>
            <a:ext cx="56962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F307DAE-F64A-B04E-8836-17588F2993F8}"/>
              </a:ext>
            </a:extLst>
          </p:cNvPr>
          <p:cNvSpPr txBox="1"/>
          <p:nvPr/>
        </p:nvSpPr>
        <p:spPr>
          <a:xfrm>
            <a:off x="673269" y="2366806"/>
            <a:ext cx="4339512" cy="923330"/>
          </a:xfrm>
          <a:prstGeom prst="rect">
            <a:avLst/>
          </a:prstGeom>
          <a:noFill/>
        </p:spPr>
        <p:txBody>
          <a:bodyPr wrap="square" rtlCol="0">
            <a:spAutoFit/>
          </a:bodyPr>
          <a:lstStyle/>
          <a:p>
            <a:pPr marL="285750" indent="-285750">
              <a:buFont typeface="Arial" panose="020B0604020202020204" pitchFamily="34" charset="0"/>
              <a:buChar char="•"/>
            </a:pPr>
            <a:r>
              <a:rPr lang="en-US" dirty="0"/>
              <a:t>Enrichment for mRNA</a:t>
            </a:r>
          </a:p>
          <a:p>
            <a:pPr marL="285750" indent="-285750">
              <a:buFont typeface="Arial" panose="020B0604020202020204" pitchFamily="34" charset="0"/>
              <a:buChar char="•"/>
            </a:pPr>
            <a:r>
              <a:rPr lang="en-US" dirty="0"/>
              <a:t>In humans, ~95%–98% of all RNA molecules are rRNAs</a:t>
            </a:r>
          </a:p>
        </p:txBody>
      </p:sp>
      <p:cxnSp>
        <p:nvCxnSpPr>
          <p:cNvPr id="8" name="Straight Arrow Connector 7">
            <a:extLst>
              <a:ext uri="{FF2B5EF4-FFF2-40B4-BE49-F238E27FC236}">
                <a16:creationId xmlns:a16="http://schemas.microsoft.com/office/drawing/2014/main" id="{1B95AD61-CBAD-C746-89FB-9ED7F288E333}"/>
              </a:ext>
            </a:extLst>
          </p:cNvPr>
          <p:cNvCxnSpPr/>
          <p:nvPr/>
        </p:nvCxnSpPr>
        <p:spPr>
          <a:xfrm flipH="1">
            <a:off x="5196908" y="3690256"/>
            <a:ext cx="56962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E34C65-5A96-6245-ABD9-F37255D40520}"/>
              </a:ext>
            </a:extLst>
          </p:cNvPr>
          <p:cNvSpPr txBox="1"/>
          <p:nvPr/>
        </p:nvSpPr>
        <p:spPr>
          <a:xfrm>
            <a:off x="145415" y="6378775"/>
            <a:ext cx="4866782" cy="369332"/>
          </a:xfrm>
          <a:prstGeom prst="rect">
            <a:avLst/>
          </a:prstGeom>
          <a:noFill/>
        </p:spPr>
        <p:txBody>
          <a:bodyPr wrap="none" rtlCol="0">
            <a:spAutoFit/>
          </a:bodyPr>
          <a:lstStyle/>
          <a:p>
            <a:r>
              <a:rPr lang="en-US" dirty="0"/>
              <a:t>Good resource: </a:t>
            </a:r>
            <a:r>
              <a:rPr lang="en-US" dirty="0">
                <a:hlinkClick r:id="rId4"/>
              </a:rPr>
              <a:t>Griffiths et al </a:t>
            </a:r>
            <a:r>
              <a:rPr lang="en-US" dirty="0" err="1">
                <a:hlinkClick r:id="rId4"/>
              </a:rPr>
              <a:t>Plos</a:t>
            </a:r>
            <a:r>
              <a:rPr lang="en-US" dirty="0">
                <a:hlinkClick r:id="rId4"/>
              </a:rPr>
              <a:t> Comp Bio 2015 </a:t>
            </a:r>
            <a:endParaRPr lang="en-US" dirty="0"/>
          </a:p>
        </p:txBody>
      </p:sp>
    </p:spTree>
    <p:extLst>
      <p:ext uri="{BB962C8B-B14F-4D97-AF65-F5344CB8AC3E}">
        <p14:creationId xmlns:p14="http://schemas.microsoft.com/office/powerpoint/2010/main" val="583549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178130" y="157483"/>
            <a:ext cx="10515600" cy="840828"/>
          </a:xfrm>
        </p:spPr>
        <p:txBody>
          <a:bodyPr>
            <a:normAutofit/>
          </a:bodyPr>
          <a:lstStyle/>
          <a:p>
            <a:r>
              <a:rPr lang="en-US" dirty="0">
                <a:solidFill>
                  <a:schemeClr val="accent1"/>
                </a:solidFill>
              </a:rPr>
              <a:t>RNA seq bioinformatics</a:t>
            </a:r>
          </a:p>
        </p:txBody>
      </p:sp>
      <p:pic>
        <p:nvPicPr>
          <p:cNvPr id="4" name="Picture 3">
            <a:extLst>
              <a:ext uri="{FF2B5EF4-FFF2-40B4-BE49-F238E27FC236}">
                <a16:creationId xmlns:a16="http://schemas.microsoft.com/office/drawing/2014/main" id="{D39C622F-9C16-C046-8028-E1786CA53C8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172" t="44260" r="5222" b="3052"/>
          <a:stretch/>
        </p:blipFill>
        <p:spPr>
          <a:xfrm>
            <a:off x="6096000" y="998311"/>
            <a:ext cx="5573900" cy="5092700"/>
          </a:xfrm>
          <a:prstGeom prst="rect">
            <a:avLst/>
          </a:prstGeom>
        </p:spPr>
      </p:pic>
      <p:sp>
        <p:nvSpPr>
          <p:cNvPr id="5" name="TextBox 4">
            <a:extLst>
              <a:ext uri="{FF2B5EF4-FFF2-40B4-BE49-F238E27FC236}">
                <a16:creationId xmlns:a16="http://schemas.microsoft.com/office/drawing/2014/main" id="{2B975BDA-28D5-014B-AAD4-11B8182F361D}"/>
              </a:ext>
            </a:extLst>
          </p:cNvPr>
          <p:cNvSpPr txBox="1"/>
          <p:nvPr/>
        </p:nvSpPr>
        <p:spPr>
          <a:xfrm>
            <a:off x="145415" y="6378775"/>
            <a:ext cx="4866782" cy="369332"/>
          </a:xfrm>
          <a:prstGeom prst="rect">
            <a:avLst/>
          </a:prstGeom>
          <a:noFill/>
        </p:spPr>
        <p:txBody>
          <a:bodyPr wrap="none" rtlCol="0">
            <a:spAutoFit/>
          </a:bodyPr>
          <a:lstStyle/>
          <a:p>
            <a:r>
              <a:rPr lang="en-US" dirty="0"/>
              <a:t>Good resource: </a:t>
            </a:r>
            <a:r>
              <a:rPr lang="en-US" dirty="0">
                <a:hlinkClick r:id="rId3"/>
              </a:rPr>
              <a:t>Griffiths et al </a:t>
            </a:r>
            <a:r>
              <a:rPr lang="en-US" dirty="0" err="1">
                <a:hlinkClick r:id="rId3"/>
              </a:rPr>
              <a:t>Plos</a:t>
            </a:r>
            <a:r>
              <a:rPr lang="en-US" dirty="0">
                <a:hlinkClick r:id="rId3"/>
              </a:rPr>
              <a:t> Comp Bio 2015 </a:t>
            </a:r>
            <a:endParaRPr lang="en-US" dirty="0"/>
          </a:p>
        </p:txBody>
      </p:sp>
    </p:spTree>
    <p:extLst>
      <p:ext uri="{BB962C8B-B14F-4D97-AF65-F5344CB8AC3E}">
        <p14:creationId xmlns:p14="http://schemas.microsoft.com/office/powerpoint/2010/main" val="347367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972288-D839-7E47-88DB-83C153F26975}"/>
              </a:ext>
            </a:extLst>
          </p:cNvPr>
          <p:cNvSpPr txBox="1"/>
          <p:nvPr/>
        </p:nvSpPr>
        <p:spPr>
          <a:xfrm>
            <a:off x="979497" y="1982279"/>
            <a:ext cx="10233006" cy="830997"/>
          </a:xfrm>
          <a:prstGeom prst="rect">
            <a:avLst/>
          </a:prstGeom>
          <a:noFill/>
        </p:spPr>
        <p:txBody>
          <a:bodyPr wrap="square" rtlCol="0">
            <a:spAutoFit/>
          </a:bodyPr>
          <a:lstStyle/>
          <a:p>
            <a:r>
              <a:rPr lang="en-US" sz="2400" dirty="0"/>
              <a:t>“How can we detect genes for which the counts of reads change between conditions </a:t>
            </a:r>
            <a:r>
              <a:rPr lang="en-US" sz="2400" b="1" dirty="0"/>
              <a:t>more systematically </a:t>
            </a:r>
            <a:r>
              <a:rPr lang="en-US" sz="2400" dirty="0"/>
              <a:t>than as expected by chance” </a:t>
            </a:r>
            <a:endParaRPr lang="en-US" sz="2400" dirty="0">
              <a:effectLst/>
            </a:endParaRPr>
          </a:p>
        </p:txBody>
      </p:sp>
      <p:sp>
        <p:nvSpPr>
          <p:cNvPr id="5" name="Rectangle 4">
            <a:extLst>
              <a:ext uri="{FF2B5EF4-FFF2-40B4-BE49-F238E27FC236}">
                <a16:creationId xmlns:a16="http://schemas.microsoft.com/office/drawing/2014/main" id="{4CED9559-F811-184E-A833-C1AF04D9A93E}"/>
              </a:ext>
            </a:extLst>
          </p:cNvPr>
          <p:cNvSpPr/>
          <p:nvPr/>
        </p:nvSpPr>
        <p:spPr>
          <a:xfrm>
            <a:off x="687860" y="5301049"/>
            <a:ext cx="6096000" cy="923330"/>
          </a:xfrm>
          <a:prstGeom prst="rect">
            <a:avLst/>
          </a:prstGeom>
        </p:spPr>
        <p:txBody>
          <a:bodyPr>
            <a:spAutoFit/>
          </a:bodyPr>
          <a:lstStyle/>
          <a:p>
            <a:r>
              <a:rPr lang="en-US" dirty="0" err="1">
                <a:latin typeface="DroidSans"/>
              </a:rPr>
              <a:t>Oshlack</a:t>
            </a:r>
            <a:r>
              <a:rPr lang="en-US" dirty="0">
                <a:latin typeface="DroidSans"/>
              </a:rPr>
              <a:t> et al. 2010. From RNA-</a:t>
            </a:r>
            <a:r>
              <a:rPr lang="en-US" dirty="0" err="1">
                <a:latin typeface="DroidSans"/>
              </a:rPr>
              <a:t>seq</a:t>
            </a:r>
            <a:r>
              <a:rPr lang="en-US" dirty="0">
                <a:latin typeface="DroidSans"/>
              </a:rPr>
              <a:t> reads to differential expression results. Genome Biology 2010, 11:220 </a:t>
            </a:r>
            <a:r>
              <a:rPr lang="en-US" dirty="0">
                <a:solidFill>
                  <a:srgbClr val="00007F"/>
                </a:solidFill>
                <a:latin typeface="DroidSans"/>
              </a:rPr>
              <a:t>http://</a:t>
            </a:r>
            <a:r>
              <a:rPr lang="en-US" dirty="0" err="1">
                <a:solidFill>
                  <a:srgbClr val="00007F"/>
                </a:solidFill>
                <a:latin typeface="DroidSans"/>
              </a:rPr>
              <a:t>genomebiology.com</a:t>
            </a:r>
            <a:r>
              <a:rPr lang="en-US" dirty="0">
                <a:solidFill>
                  <a:srgbClr val="00007F"/>
                </a:solidFill>
                <a:latin typeface="DroidSans"/>
              </a:rPr>
              <a:t>/2010/11/12/220 </a:t>
            </a:r>
            <a:endParaRPr lang="en-US" dirty="0">
              <a:effectLst/>
            </a:endParaRPr>
          </a:p>
        </p:txBody>
      </p:sp>
      <p:sp>
        <p:nvSpPr>
          <p:cNvPr id="10" name="Title 1">
            <a:extLst>
              <a:ext uri="{FF2B5EF4-FFF2-40B4-BE49-F238E27FC236}">
                <a16:creationId xmlns:a16="http://schemas.microsoft.com/office/drawing/2014/main" id="{29FF2FFF-D978-E241-A9D6-A0FA4BB6B14A}"/>
              </a:ext>
            </a:extLst>
          </p:cNvPr>
          <p:cNvSpPr txBox="1">
            <a:spLocks/>
          </p:cNvSpPr>
          <p:nvPr/>
        </p:nvSpPr>
        <p:spPr>
          <a:xfrm>
            <a:off x="0" y="47501"/>
            <a:ext cx="10515600" cy="8408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accent1"/>
                </a:solidFill>
              </a:rPr>
              <a:t>Goal of </a:t>
            </a:r>
            <a:r>
              <a:rPr lang="en-US" dirty="0" err="1">
                <a:solidFill>
                  <a:schemeClr val="accent1"/>
                </a:solidFill>
              </a:rPr>
              <a:t>RNAseq</a:t>
            </a:r>
            <a:endParaRPr lang="en-US" dirty="0">
              <a:solidFill>
                <a:schemeClr val="accent1"/>
              </a:solidFill>
            </a:endParaRPr>
          </a:p>
        </p:txBody>
      </p:sp>
    </p:spTree>
    <p:extLst>
      <p:ext uri="{BB962C8B-B14F-4D97-AF65-F5344CB8AC3E}">
        <p14:creationId xmlns:p14="http://schemas.microsoft.com/office/powerpoint/2010/main" val="3975815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Our dataset for next week</a:t>
            </a:r>
          </a:p>
        </p:txBody>
      </p:sp>
      <p:sp>
        <p:nvSpPr>
          <p:cNvPr id="3" name="TextBox 2">
            <a:extLst>
              <a:ext uri="{FF2B5EF4-FFF2-40B4-BE49-F238E27FC236}">
                <a16:creationId xmlns:a16="http://schemas.microsoft.com/office/drawing/2014/main" id="{E6693EF4-53D7-C24E-9882-AE3778E5F4F1}"/>
              </a:ext>
            </a:extLst>
          </p:cNvPr>
          <p:cNvSpPr txBox="1"/>
          <p:nvPr/>
        </p:nvSpPr>
        <p:spPr>
          <a:xfrm>
            <a:off x="7096566" y="6422759"/>
            <a:ext cx="5095434" cy="369332"/>
          </a:xfrm>
          <a:prstGeom prst="rect">
            <a:avLst/>
          </a:prstGeom>
          <a:noFill/>
        </p:spPr>
        <p:txBody>
          <a:bodyPr wrap="none" rtlCol="0">
            <a:spAutoFit/>
          </a:bodyPr>
          <a:lstStyle/>
          <a:p>
            <a:r>
              <a:rPr lang="en-US" dirty="0">
                <a:hlinkClick r:id="rId2"/>
              </a:rPr>
              <a:t>https://www.ncbi.nlm.nih.gov/pubmed/21933919</a:t>
            </a:r>
            <a:endParaRPr lang="en-US" dirty="0"/>
          </a:p>
        </p:txBody>
      </p:sp>
      <p:sp>
        <p:nvSpPr>
          <p:cNvPr id="5" name="TextBox 4">
            <a:extLst>
              <a:ext uri="{FF2B5EF4-FFF2-40B4-BE49-F238E27FC236}">
                <a16:creationId xmlns:a16="http://schemas.microsoft.com/office/drawing/2014/main" id="{FCBE0BB4-4647-E54B-BFAD-35F19548FCD1}"/>
              </a:ext>
            </a:extLst>
          </p:cNvPr>
          <p:cNvSpPr txBox="1"/>
          <p:nvPr/>
        </p:nvSpPr>
        <p:spPr>
          <a:xfrm>
            <a:off x="652560" y="913880"/>
            <a:ext cx="10886880" cy="1384995"/>
          </a:xfrm>
          <a:prstGeom prst="rect">
            <a:avLst/>
          </a:prstGeom>
          <a:noFill/>
        </p:spPr>
        <p:txBody>
          <a:bodyPr wrap="square" rtlCol="0">
            <a:spAutoFit/>
          </a:bodyPr>
          <a:lstStyle/>
          <a:p>
            <a:pPr fontAlgn="base"/>
            <a:r>
              <a:rPr lang="en-US" sz="2400" b="1" dirty="0"/>
              <a:t>Next-Generation Sequencing Reveals HIV-1-Mediated Suppression of T Cell Activation and RNA Processing and Regulation of Noncoding RNA Expression in a CD4</a:t>
            </a:r>
            <a:r>
              <a:rPr lang="en-US" sz="2400" b="1" baseline="30000" dirty="0"/>
              <a:t>+</a:t>
            </a:r>
            <a:r>
              <a:rPr lang="en-US" sz="2400" b="1" dirty="0"/>
              <a:t> T Cell Line</a:t>
            </a:r>
          </a:p>
          <a:p>
            <a:pPr fontAlgn="base"/>
            <a:r>
              <a:rPr lang="en-US" sz="1200" dirty="0"/>
              <a:t>Stewart T. Chang, Pavel Sova, </a:t>
            </a:r>
            <a:r>
              <a:rPr lang="en-US" sz="1200" dirty="0" err="1"/>
              <a:t>Xinxia</a:t>
            </a:r>
            <a:r>
              <a:rPr lang="en-US" sz="1200" dirty="0"/>
              <a:t> Peng, Jeffrey Weiss, G. Lynn Law, Robert E. Palermo, Michael G. </a:t>
            </a:r>
            <a:r>
              <a:rPr lang="en-US" sz="1200" dirty="0" err="1"/>
              <a:t>Katze</a:t>
            </a:r>
            <a:endParaRPr lang="en-US" sz="1200" dirty="0"/>
          </a:p>
        </p:txBody>
      </p:sp>
      <p:sp>
        <p:nvSpPr>
          <p:cNvPr id="11" name="Oval 10">
            <a:extLst>
              <a:ext uri="{FF2B5EF4-FFF2-40B4-BE49-F238E27FC236}">
                <a16:creationId xmlns:a16="http://schemas.microsoft.com/office/drawing/2014/main" id="{F3BB389D-0686-F042-99E5-4C3D0832E5A0}"/>
              </a:ext>
            </a:extLst>
          </p:cNvPr>
          <p:cNvSpPr/>
          <p:nvPr/>
        </p:nvSpPr>
        <p:spPr>
          <a:xfrm>
            <a:off x="3044397" y="3777780"/>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C2DDF3E-DBD1-6C4B-9284-CF92B63544F6}"/>
              </a:ext>
            </a:extLst>
          </p:cNvPr>
          <p:cNvSpPr/>
          <p:nvPr/>
        </p:nvSpPr>
        <p:spPr>
          <a:xfrm>
            <a:off x="5608282" y="3760049"/>
            <a:ext cx="427225" cy="3693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4631375-329A-4D4D-8B51-53B718053FE8}"/>
              </a:ext>
            </a:extLst>
          </p:cNvPr>
          <p:cNvSpPr/>
          <p:nvPr/>
        </p:nvSpPr>
        <p:spPr>
          <a:xfrm>
            <a:off x="5608282" y="4355725"/>
            <a:ext cx="427225" cy="3693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D41C0F9-ACF1-0D4D-AC8C-CDE189D2D5C4}"/>
              </a:ext>
            </a:extLst>
          </p:cNvPr>
          <p:cNvSpPr/>
          <p:nvPr/>
        </p:nvSpPr>
        <p:spPr>
          <a:xfrm>
            <a:off x="3567987" y="3796465"/>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05D5471-A5AC-F346-BACD-756F7B6DFCEC}"/>
              </a:ext>
            </a:extLst>
          </p:cNvPr>
          <p:cNvSpPr/>
          <p:nvPr/>
        </p:nvSpPr>
        <p:spPr>
          <a:xfrm>
            <a:off x="4105455" y="3777780"/>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16643EC-7175-AB48-B45B-87453D22159A}"/>
              </a:ext>
            </a:extLst>
          </p:cNvPr>
          <p:cNvSpPr/>
          <p:nvPr/>
        </p:nvSpPr>
        <p:spPr>
          <a:xfrm>
            <a:off x="6131874" y="3760049"/>
            <a:ext cx="427225" cy="3693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E3957A5-A20B-BC48-97F5-D5F0B1E52519}"/>
              </a:ext>
            </a:extLst>
          </p:cNvPr>
          <p:cNvSpPr/>
          <p:nvPr/>
        </p:nvSpPr>
        <p:spPr>
          <a:xfrm>
            <a:off x="6669341" y="3758189"/>
            <a:ext cx="427225" cy="3693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68B1CA-57C2-F74A-AB83-C243FF2B1D48}"/>
              </a:ext>
            </a:extLst>
          </p:cNvPr>
          <p:cNvSpPr/>
          <p:nvPr/>
        </p:nvSpPr>
        <p:spPr>
          <a:xfrm>
            <a:off x="6131873" y="4354167"/>
            <a:ext cx="427225" cy="3693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23CE72D-9E25-0C4C-B1E5-55909B90CACB}"/>
              </a:ext>
            </a:extLst>
          </p:cNvPr>
          <p:cNvSpPr/>
          <p:nvPr/>
        </p:nvSpPr>
        <p:spPr>
          <a:xfrm>
            <a:off x="6669341" y="4342680"/>
            <a:ext cx="427225" cy="3693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3C99042-D041-3949-A57F-BE8A1ABE576F}"/>
              </a:ext>
            </a:extLst>
          </p:cNvPr>
          <p:cNvSpPr txBox="1"/>
          <p:nvPr/>
        </p:nvSpPr>
        <p:spPr>
          <a:xfrm>
            <a:off x="2999057" y="2958800"/>
            <a:ext cx="1521022" cy="646331"/>
          </a:xfrm>
          <a:prstGeom prst="rect">
            <a:avLst/>
          </a:prstGeom>
          <a:noFill/>
        </p:spPr>
        <p:txBody>
          <a:bodyPr wrap="square" rtlCol="0">
            <a:spAutoFit/>
          </a:bodyPr>
          <a:lstStyle/>
          <a:p>
            <a:r>
              <a:rPr lang="en-US" dirty="0"/>
              <a:t>Mock Infected CD4+ T Cells</a:t>
            </a:r>
          </a:p>
        </p:txBody>
      </p:sp>
      <p:sp>
        <p:nvSpPr>
          <p:cNvPr id="21" name="TextBox 20">
            <a:extLst>
              <a:ext uri="{FF2B5EF4-FFF2-40B4-BE49-F238E27FC236}">
                <a16:creationId xmlns:a16="http://schemas.microsoft.com/office/drawing/2014/main" id="{395ADCF7-A6BE-4B48-8F56-10326FDD139B}"/>
              </a:ext>
            </a:extLst>
          </p:cNvPr>
          <p:cNvSpPr txBox="1"/>
          <p:nvPr/>
        </p:nvSpPr>
        <p:spPr>
          <a:xfrm>
            <a:off x="5608282" y="3029450"/>
            <a:ext cx="1668611" cy="646331"/>
          </a:xfrm>
          <a:prstGeom prst="rect">
            <a:avLst/>
          </a:prstGeom>
          <a:noFill/>
        </p:spPr>
        <p:txBody>
          <a:bodyPr wrap="square" rtlCol="0">
            <a:spAutoFit/>
          </a:bodyPr>
          <a:lstStyle/>
          <a:p>
            <a:r>
              <a:rPr lang="en-US" dirty="0"/>
              <a:t>HIV Infected CD4+ T Cells</a:t>
            </a:r>
          </a:p>
        </p:txBody>
      </p:sp>
      <p:sp>
        <p:nvSpPr>
          <p:cNvPr id="22" name="TextBox 21">
            <a:extLst>
              <a:ext uri="{FF2B5EF4-FFF2-40B4-BE49-F238E27FC236}">
                <a16:creationId xmlns:a16="http://schemas.microsoft.com/office/drawing/2014/main" id="{F316749C-D224-F548-AAAD-934011A43FBB}"/>
              </a:ext>
            </a:extLst>
          </p:cNvPr>
          <p:cNvSpPr txBox="1"/>
          <p:nvPr/>
        </p:nvSpPr>
        <p:spPr>
          <a:xfrm>
            <a:off x="7621433" y="4374460"/>
            <a:ext cx="917239" cy="369332"/>
          </a:xfrm>
          <a:prstGeom prst="rect">
            <a:avLst/>
          </a:prstGeom>
          <a:noFill/>
        </p:spPr>
        <p:txBody>
          <a:bodyPr wrap="none" rtlCol="0">
            <a:spAutoFit/>
          </a:bodyPr>
          <a:lstStyle/>
          <a:p>
            <a:r>
              <a:rPr lang="en-US" dirty="0"/>
              <a:t>24 hour</a:t>
            </a:r>
          </a:p>
        </p:txBody>
      </p:sp>
      <p:sp>
        <p:nvSpPr>
          <p:cNvPr id="23" name="Oval 22">
            <a:extLst>
              <a:ext uri="{FF2B5EF4-FFF2-40B4-BE49-F238E27FC236}">
                <a16:creationId xmlns:a16="http://schemas.microsoft.com/office/drawing/2014/main" id="{69112609-8BA3-A84C-A40A-A32BE092319D}"/>
              </a:ext>
            </a:extLst>
          </p:cNvPr>
          <p:cNvSpPr/>
          <p:nvPr/>
        </p:nvSpPr>
        <p:spPr>
          <a:xfrm>
            <a:off x="3031796" y="4342222"/>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50F8372-D9D9-024F-AE83-75051144C38F}"/>
              </a:ext>
            </a:extLst>
          </p:cNvPr>
          <p:cNvSpPr/>
          <p:nvPr/>
        </p:nvSpPr>
        <p:spPr>
          <a:xfrm>
            <a:off x="3555386" y="4360907"/>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AAB018-69F0-0D4C-A4DC-1B34E3AEEF3D}"/>
              </a:ext>
            </a:extLst>
          </p:cNvPr>
          <p:cNvSpPr/>
          <p:nvPr/>
        </p:nvSpPr>
        <p:spPr>
          <a:xfrm>
            <a:off x="4092854" y="4342222"/>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3E3A01D-A6BB-3241-9482-7CE2DF0CB187}"/>
              </a:ext>
            </a:extLst>
          </p:cNvPr>
          <p:cNvSpPr txBox="1"/>
          <p:nvPr/>
        </p:nvSpPr>
        <p:spPr>
          <a:xfrm>
            <a:off x="7621433" y="3866714"/>
            <a:ext cx="917239" cy="369332"/>
          </a:xfrm>
          <a:prstGeom prst="rect">
            <a:avLst/>
          </a:prstGeom>
          <a:noFill/>
        </p:spPr>
        <p:txBody>
          <a:bodyPr wrap="none" rtlCol="0">
            <a:spAutoFit/>
          </a:bodyPr>
          <a:lstStyle/>
          <a:p>
            <a:r>
              <a:rPr lang="en-US" dirty="0"/>
              <a:t>12 hour</a:t>
            </a:r>
          </a:p>
        </p:txBody>
      </p:sp>
    </p:spTree>
    <p:extLst>
      <p:ext uri="{BB962C8B-B14F-4D97-AF65-F5344CB8AC3E}">
        <p14:creationId xmlns:p14="http://schemas.microsoft.com/office/powerpoint/2010/main" val="160464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HIV lifecycle</a:t>
            </a:r>
          </a:p>
        </p:txBody>
      </p:sp>
      <p:sp>
        <p:nvSpPr>
          <p:cNvPr id="3" name="TextBox 2">
            <a:extLst>
              <a:ext uri="{FF2B5EF4-FFF2-40B4-BE49-F238E27FC236}">
                <a16:creationId xmlns:a16="http://schemas.microsoft.com/office/drawing/2014/main" id="{E6693EF4-53D7-C24E-9882-AE3778E5F4F1}"/>
              </a:ext>
            </a:extLst>
          </p:cNvPr>
          <p:cNvSpPr txBox="1"/>
          <p:nvPr/>
        </p:nvSpPr>
        <p:spPr>
          <a:xfrm>
            <a:off x="5109839" y="6441167"/>
            <a:ext cx="6936514" cy="369332"/>
          </a:xfrm>
          <a:prstGeom prst="rect">
            <a:avLst/>
          </a:prstGeom>
          <a:noFill/>
        </p:spPr>
        <p:txBody>
          <a:bodyPr wrap="none" rtlCol="0">
            <a:spAutoFit/>
          </a:bodyPr>
          <a:lstStyle/>
          <a:p>
            <a:r>
              <a:rPr lang="en-US" dirty="0">
                <a:hlinkClick r:id="rId3"/>
              </a:rPr>
              <a:t>https://aidsinfo.nih.gov/understanding-hiv-aids/glossary/1596/life-cycle</a:t>
            </a:r>
            <a:endParaRPr lang="en-US" dirty="0"/>
          </a:p>
        </p:txBody>
      </p:sp>
      <p:pic>
        <p:nvPicPr>
          <p:cNvPr id="12" name="Picture 11" descr="A close up of text on a white background&#10;&#10;Description automatically generated">
            <a:extLst>
              <a:ext uri="{FF2B5EF4-FFF2-40B4-BE49-F238E27FC236}">
                <a16:creationId xmlns:a16="http://schemas.microsoft.com/office/drawing/2014/main" id="{EC3FE279-2D6B-CB47-9FD3-4817BC580FBC}"/>
              </a:ext>
            </a:extLst>
          </p:cNvPr>
          <p:cNvPicPr>
            <a:picLocks noChangeAspect="1"/>
          </p:cNvPicPr>
          <p:nvPr/>
        </p:nvPicPr>
        <p:blipFill>
          <a:blip r:embed="rId4"/>
          <a:stretch>
            <a:fillRect/>
          </a:stretch>
        </p:blipFill>
        <p:spPr>
          <a:xfrm>
            <a:off x="559964" y="2147899"/>
            <a:ext cx="3983076" cy="3372338"/>
          </a:xfrm>
          <a:prstGeom prst="rect">
            <a:avLst/>
          </a:prstGeom>
        </p:spPr>
      </p:pic>
    </p:spTree>
    <p:extLst>
      <p:ext uri="{BB962C8B-B14F-4D97-AF65-F5344CB8AC3E}">
        <p14:creationId xmlns:p14="http://schemas.microsoft.com/office/powerpoint/2010/main" val="2719424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HIV lifecycle </a:t>
            </a:r>
          </a:p>
        </p:txBody>
      </p:sp>
      <p:sp>
        <p:nvSpPr>
          <p:cNvPr id="3" name="TextBox 2">
            <a:extLst>
              <a:ext uri="{FF2B5EF4-FFF2-40B4-BE49-F238E27FC236}">
                <a16:creationId xmlns:a16="http://schemas.microsoft.com/office/drawing/2014/main" id="{E6693EF4-53D7-C24E-9882-AE3778E5F4F1}"/>
              </a:ext>
            </a:extLst>
          </p:cNvPr>
          <p:cNvSpPr txBox="1"/>
          <p:nvPr/>
        </p:nvSpPr>
        <p:spPr>
          <a:xfrm>
            <a:off x="5109839" y="6441167"/>
            <a:ext cx="6936514" cy="369332"/>
          </a:xfrm>
          <a:prstGeom prst="rect">
            <a:avLst/>
          </a:prstGeom>
          <a:noFill/>
        </p:spPr>
        <p:txBody>
          <a:bodyPr wrap="none" rtlCol="0">
            <a:spAutoFit/>
          </a:bodyPr>
          <a:lstStyle/>
          <a:p>
            <a:r>
              <a:rPr lang="en-US" dirty="0">
                <a:hlinkClick r:id="rId3"/>
              </a:rPr>
              <a:t>https://aidsinfo.nih.gov/understanding-hiv-aids/glossary/1596/life-cycle</a:t>
            </a:r>
            <a:endParaRPr lang="en-US" dirty="0"/>
          </a:p>
        </p:txBody>
      </p:sp>
      <p:sp>
        <p:nvSpPr>
          <p:cNvPr id="7" name="TextBox 6">
            <a:extLst>
              <a:ext uri="{FF2B5EF4-FFF2-40B4-BE49-F238E27FC236}">
                <a16:creationId xmlns:a16="http://schemas.microsoft.com/office/drawing/2014/main" id="{438D2346-C402-FF48-96E2-F5F25E75C2DB}"/>
              </a:ext>
            </a:extLst>
          </p:cNvPr>
          <p:cNvSpPr txBox="1"/>
          <p:nvPr/>
        </p:nvSpPr>
        <p:spPr>
          <a:xfrm>
            <a:off x="5126586" y="888329"/>
            <a:ext cx="3264483" cy="400110"/>
          </a:xfrm>
          <a:prstGeom prst="rect">
            <a:avLst/>
          </a:prstGeom>
          <a:noFill/>
        </p:spPr>
        <p:txBody>
          <a:bodyPr wrap="none" rtlCol="0">
            <a:spAutoFit/>
          </a:bodyPr>
          <a:lstStyle/>
          <a:p>
            <a:r>
              <a:rPr lang="en-US" sz="2000" dirty="0"/>
              <a:t>HIV infection in a human host</a:t>
            </a:r>
          </a:p>
        </p:txBody>
      </p:sp>
      <p:pic>
        <p:nvPicPr>
          <p:cNvPr id="10" name="Picture 9" descr="A close up of a map&#10;&#10;Description automatically generated">
            <a:extLst>
              <a:ext uri="{FF2B5EF4-FFF2-40B4-BE49-F238E27FC236}">
                <a16:creationId xmlns:a16="http://schemas.microsoft.com/office/drawing/2014/main" id="{53D08870-45FE-E14F-97FE-0E76854578C9}"/>
              </a:ext>
            </a:extLst>
          </p:cNvPr>
          <p:cNvPicPr>
            <a:picLocks noChangeAspect="1"/>
          </p:cNvPicPr>
          <p:nvPr/>
        </p:nvPicPr>
        <p:blipFill>
          <a:blip r:embed="rId4"/>
          <a:stretch>
            <a:fillRect/>
          </a:stretch>
        </p:blipFill>
        <p:spPr>
          <a:xfrm>
            <a:off x="5109840" y="1727631"/>
            <a:ext cx="6936514" cy="3893398"/>
          </a:xfrm>
          <a:prstGeom prst="rect">
            <a:avLst/>
          </a:prstGeom>
        </p:spPr>
      </p:pic>
      <p:pic>
        <p:nvPicPr>
          <p:cNvPr id="12" name="Picture 11" descr="A close up of text on a white background&#10;&#10;Description automatically generated">
            <a:extLst>
              <a:ext uri="{FF2B5EF4-FFF2-40B4-BE49-F238E27FC236}">
                <a16:creationId xmlns:a16="http://schemas.microsoft.com/office/drawing/2014/main" id="{EC3FE279-2D6B-CB47-9FD3-4817BC580FBC}"/>
              </a:ext>
            </a:extLst>
          </p:cNvPr>
          <p:cNvPicPr>
            <a:picLocks noChangeAspect="1"/>
          </p:cNvPicPr>
          <p:nvPr/>
        </p:nvPicPr>
        <p:blipFill>
          <a:blip r:embed="rId5"/>
          <a:stretch>
            <a:fillRect/>
          </a:stretch>
        </p:blipFill>
        <p:spPr>
          <a:xfrm>
            <a:off x="559964" y="2147899"/>
            <a:ext cx="3983076" cy="3372338"/>
          </a:xfrm>
          <a:prstGeom prst="rect">
            <a:avLst/>
          </a:prstGeom>
        </p:spPr>
      </p:pic>
    </p:spTree>
    <p:extLst>
      <p:ext uri="{BB962C8B-B14F-4D97-AF65-F5344CB8AC3E}">
        <p14:creationId xmlns:p14="http://schemas.microsoft.com/office/powerpoint/2010/main" val="3981499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The study question</a:t>
            </a:r>
          </a:p>
        </p:txBody>
      </p:sp>
      <p:sp>
        <p:nvSpPr>
          <p:cNvPr id="3" name="TextBox 2">
            <a:extLst>
              <a:ext uri="{FF2B5EF4-FFF2-40B4-BE49-F238E27FC236}">
                <a16:creationId xmlns:a16="http://schemas.microsoft.com/office/drawing/2014/main" id="{E6693EF4-53D7-C24E-9882-AE3778E5F4F1}"/>
              </a:ext>
            </a:extLst>
          </p:cNvPr>
          <p:cNvSpPr txBox="1"/>
          <p:nvPr/>
        </p:nvSpPr>
        <p:spPr>
          <a:xfrm>
            <a:off x="5109839" y="6441167"/>
            <a:ext cx="6936514" cy="369332"/>
          </a:xfrm>
          <a:prstGeom prst="rect">
            <a:avLst/>
          </a:prstGeom>
          <a:noFill/>
        </p:spPr>
        <p:txBody>
          <a:bodyPr wrap="none" rtlCol="0">
            <a:spAutoFit/>
          </a:bodyPr>
          <a:lstStyle/>
          <a:p>
            <a:r>
              <a:rPr lang="en-US" dirty="0">
                <a:hlinkClick r:id="rId3"/>
              </a:rPr>
              <a:t>https://aidsinfo.nih.gov/understanding-hiv-aids/glossary/1596/life-cycle</a:t>
            </a:r>
            <a:endParaRPr lang="en-US" dirty="0"/>
          </a:p>
        </p:txBody>
      </p:sp>
      <p:sp>
        <p:nvSpPr>
          <p:cNvPr id="9" name="TextBox 8">
            <a:extLst>
              <a:ext uri="{FF2B5EF4-FFF2-40B4-BE49-F238E27FC236}">
                <a16:creationId xmlns:a16="http://schemas.microsoft.com/office/drawing/2014/main" id="{F8A764A8-BD2E-2149-AD09-0CF4F5591478}"/>
              </a:ext>
            </a:extLst>
          </p:cNvPr>
          <p:cNvSpPr txBox="1"/>
          <p:nvPr/>
        </p:nvSpPr>
        <p:spPr>
          <a:xfrm>
            <a:off x="298993" y="1014597"/>
            <a:ext cx="10074200" cy="707886"/>
          </a:xfrm>
          <a:prstGeom prst="rect">
            <a:avLst/>
          </a:prstGeom>
          <a:noFill/>
        </p:spPr>
        <p:txBody>
          <a:bodyPr wrap="square" rtlCol="0">
            <a:spAutoFit/>
          </a:bodyPr>
          <a:lstStyle/>
          <a:p>
            <a:r>
              <a:rPr lang="en-US" sz="2000" dirty="0"/>
              <a:t>What changes take place in the first 12-24 hours of HIV infection in terms of gene expression of host cell and viral replication levels?</a:t>
            </a:r>
          </a:p>
        </p:txBody>
      </p:sp>
      <p:pic>
        <p:nvPicPr>
          <p:cNvPr id="10" name="Picture 9" descr="A close up of a map&#10;&#10;Description automatically generated">
            <a:extLst>
              <a:ext uri="{FF2B5EF4-FFF2-40B4-BE49-F238E27FC236}">
                <a16:creationId xmlns:a16="http://schemas.microsoft.com/office/drawing/2014/main" id="{53D08870-45FE-E14F-97FE-0E76854578C9}"/>
              </a:ext>
            </a:extLst>
          </p:cNvPr>
          <p:cNvPicPr>
            <a:picLocks noChangeAspect="1"/>
          </p:cNvPicPr>
          <p:nvPr/>
        </p:nvPicPr>
        <p:blipFill>
          <a:blip r:embed="rId4"/>
          <a:stretch>
            <a:fillRect/>
          </a:stretch>
        </p:blipFill>
        <p:spPr>
          <a:xfrm>
            <a:off x="6238312" y="2361031"/>
            <a:ext cx="5808041" cy="3259997"/>
          </a:xfrm>
          <a:prstGeom prst="rect">
            <a:avLst/>
          </a:prstGeom>
        </p:spPr>
      </p:pic>
      <p:pic>
        <p:nvPicPr>
          <p:cNvPr id="12" name="Picture 11" descr="A close up of text on a white background&#10;&#10;Description automatically generated">
            <a:extLst>
              <a:ext uri="{FF2B5EF4-FFF2-40B4-BE49-F238E27FC236}">
                <a16:creationId xmlns:a16="http://schemas.microsoft.com/office/drawing/2014/main" id="{EC3FE279-2D6B-CB47-9FD3-4817BC580FBC}"/>
              </a:ext>
            </a:extLst>
          </p:cNvPr>
          <p:cNvPicPr>
            <a:picLocks noChangeAspect="1"/>
          </p:cNvPicPr>
          <p:nvPr/>
        </p:nvPicPr>
        <p:blipFill>
          <a:blip r:embed="rId5"/>
          <a:stretch>
            <a:fillRect/>
          </a:stretch>
        </p:blipFill>
        <p:spPr>
          <a:xfrm>
            <a:off x="559964" y="2147899"/>
            <a:ext cx="3983076" cy="3372338"/>
          </a:xfrm>
          <a:prstGeom prst="rect">
            <a:avLst/>
          </a:prstGeom>
        </p:spPr>
      </p:pic>
    </p:spTree>
    <p:extLst>
      <p:ext uri="{BB962C8B-B14F-4D97-AF65-F5344CB8AC3E}">
        <p14:creationId xmlns:p14="http://schemas.microsoft.com/office/powerpoint/2010/main" val="3000727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Study findings</a:t>
            </a:r>
          </a:p>
        </p:txBody>
      </p:sp>
      <p:pic>
        <p:nvPicPr>
          <p:cNvPr id="5" name="Picture 4" descr="A picture containing crossword, clock&#10;&#10;Description automatically generated">
            <a:extLst>
              <a:ext uri="{FF2B5EF4-FFF2-40B4-BE49-F238E27FC236}">
                <a16:creationId xmlns:a16="http://schemas.microsoft.com/office/drawing/2014/main" id="{3CFA3545-7F7E-2247-8263-C8875A7D37F6}"/>
              </a:ext>
            </a:extLst>
          </p:cNvPr>
          <p:cNvPicPr>
            <a:picLocks noChangeAspect="1"/>
          </p:cNvPicPr>
          <p:nvPr/>
        </p:nvPicPr>
        <p:blipFill>
          <a:blip r:embed="rId2"/>
          <a:stretch>
            <a:fillRect/>
          </a:stretch>
        </p:blipFill>
        <p:spPr>
          <a:xfrm>
            <a:off x="4997450" y="181719"/>
            <a:ext cx="6470650" cy="6480776"/>
          </a:xfrm>
          <a:prstGeom prst="rect">
            <a:avLst/>
          </a:prstGeom>
        </p:spPr>
      </p:pic>
      <p:sp>
        <p:nvSpPr>
          <p:cNvPr id="3" name="TextBox 2">
            <a:extLst>
              <a:ext uri="{FF2B5EF4-FFF2-40B4-BE49-F238E27FC236}">
                <a16:creationId xmlns:a16="http://schemas.microsoft.com/office/drawing/2014/main" id="{3DB0C432-C297-6742-96BF-93D7C30AA49D}"/>
              </a:ext>
            </a:extLst>
          </p:cNvPr>
          <p:cNvSpPr txBox="1"/>
          <p:nvPr/>
        </p:nvSpPr>
        <p:spPr>
          <a:xfrm>
            <a:off x="216009" y="1864344"/>
            <a:ext cx="411483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20% of reads mapped to HIV at 12 </a:t>
            </a:r>
            <a:r>
              <a:rPr lang="en-US" dirty="0" err="1"/>
              <a:t>hr</a:t>
            </a:r>
            <a:r>
              <a:rPr lang="en-US" dirty="0"/>
              <a:t>, 40% at 24 </a:t>
            </a:r>
            <a:r>
              <a:rPr lang="en-US" dirty="0" err="1"/>
              <a:t>hr</a:t>
            </a:r>
            <a:endParaRPr lang="en-US" dirty="0"/>
          </a:p>
          <a:p>
            <a:pPr marL="285750" indent="-285750">
              <a:buFont typeface="Arial" panose="020B0604020202020204" pitchFamily="34" charset="0"/>
              <a:buChar char="•"/>
            </a:pPr>
            <a:r>
              <a:rPr lang="en-US" dirty="0"/>
              <a:t>Downregulation of T cell activation genes at 12 </a:t>
            </a:r>
            <a:r>
              <a:rPr lang="en-US" dirty="0" err="1"/>
              <a:t>hr</a:t>
            </a:r>
            <a:endParaRPr lang="en-US" dirty="0"/>
          </a:p>
          <a:p>
            <a:pPr marL="285750" indent="-285750">
              <a:buFont typeface="Arial" panose="020B0604020202020204" pitchFamily="34" charset="0"/>
              <a:buChar char="•"/>
            </a:pPr>
            <a:r>
              <a:rPr lang="en-US" dirty="0"/>
              <a:t>‘Large-scale disruptions to host transcription’ at 24 </a:t>
            </a:r>
            <a:r>
              <a:rPr lang="en-US" dirty="0" err="1"/>
              <a:t>hr</a:t>
            </a:r>
            <a:endParaRPr lang="en-US" dirty="0"/>
          </a:p>
        </p:txBody>
      </p:sp>
      <p:pic>
        <p:nvPicPr>
          <p:cNvPr id="6" name="Picture 5" descr="A picture containing crossword, clock&#10;&#10;Description automatically generated">
            <a:extLst>
              <a:ext uri="{FF2B5EF4-FFF2-40B4-BE49-F238E27FC236}">
                <a16:creationId xmlns:a16="http://schemas.microsoft.com/office/drawing/2014/main" id="{49F0F062-A39B-F144-932F-603FC7EAEF44}"/>
              </a:ext>
            </a:extLst>
          </p:cNvPr>
          <p:cNvPicPr>
            <a:picLocks noChangeAspect="1"/>
          </p:cNvPicPr>
          <p:nvPr/>
        </p:nvPicPr>
        <p:blipFill rotWithShape="1">
          <a:blip r:embed="rId2"/>
          <a:srcRect t="90550" r="89611"/>
          <a:stretch/>
        </p:blipFill>
        <p:spPr>
          <a:xfrm>
            <a:off x="2895601" y="5084618"/>
            <a:ext cx="1731818" cy="1577877"/>
          </a:xfrm>
          <a:prstGeom prst="rect">
            <a:avLst/>
          </a:prstGeom>
        </p:spPr>
      </p:pic>
      <p:sp>
        <p:nvSpPr>
          <p:cNvPr id="4" name="TextBox 3">
            <a:extLst>
              <a:ext uri="{FF2B5EF4-FFF2-40B4-BE49-F238E27FC236}">
                <a16:creationId xmlns:a16="http://schemas.microsoft.com/office/drawing/2014/main" id="{830C7D77-7949-6349-8E65-27CCB081220F}"/>
              </a:ext>
            </a:extLst>
          </p:cNvPr>
          <p:cNvSpPr txBox="1"/>
          <p:nvPr/>
        </p:nvSpPr>
        <p:spPr>
          <a:xfrm>
            <a:off x="4862945" y="6052826"/>
            <a:ext cx="1524000" cy="623455"/>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282948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Bulk vs Single Cell RNA Sequencing</a:t>
            </a:r>
          </a:p>
        </p:txBody>
      </p:sp>
      <p:pic>
        <p:nvPicPr>
          <p:cNvPr id="3" name="Picture 2" descr="Diagram&#10;&#10;Description automatically generated">
            <a:extLst>
              <a:ext uri="{FF2B5EF4-FFF2-40B4-BE49-F238E27FC236}">
                <a16:creationId xmlns:a16="http://schemas.microsoft.com/office/drawing/2014/main" id="{03C82DCB-3758-2E4C-96E6-747DBBB08CF5}"/>
              </a:ext>
            </a:extLst>
          </p:cNvPr>
          <p:cNvPicPr>
            <a:picLocks noChangeAspect="1"/>
          </p:cNvPicPr>
          <p:nvPr/>
        </p:nvPicPr>
        <p:blipFill>
          <a:blip r:embed="rId3"/>
          <a:stretch>
            <a:fillRect/>
          </a:stretch>
        </p:blipFill>
        <p:spPr>
          <a:xfrm>
            <a:off x="477684" y="1526110"/>
            <a:ext cx="11236632" cy="4292797"/>
          </a:xfrm>
          <a:prstGeom prst="rect">
            <a:avLst/>
          </a:prstGeom>
        </p:spPr>
      </p:pic>
      <p:sp>
        <p:nvSpPr>
          <p:cNvPr id="4" name="TextBox 3">
            <a:extLst>
              <a:ext uri="{FF2B5EF4-FFF2-40B4-BE49-F238E27FC236}">
                <a16:creationId xmlns:a16="http://schemas.microsoft.com/office/drawing/2014/main" id="{3EC6E4F2-E927-5B46-A47F-D68446D1C17F}"/>
              </a:ext>
            </a:extLst>
          </p:cNvPr>
          <p:cNvSpPr txBox="1"/>
          <p:nvPr/>
        </p:nvSpPr>
        <p:spPr>
          <a:xfrm>
            <a:off x="7390172" y="6463732"/>
            <a:ext cx="4204356" cy="369332"/>
          </a:xfrm>
          <a:prstGeom prst="rect">
            <a:avLst/>
          </a:prstGeom>
          <a:noFill/>
        </p:spPr>
        <p:txBody>
          <a:bodyPr wrap="none" rtlCol="0">
            <a:spAutoFit/>
          </a:bodyPr>
          <a:lstStyle/>
          <a:p>
            <a:r>
              <a:rPr lang="en-US" dirty="0"/>
              <a:t>https://</a:t>
            </a:r>
            <a:r>
              <a:rPr lang="en-US" dirty="0" err="1"/>
              <a:t>github.com</a:t>
            </a:r>
            <a:r>
              <a:rPr lang="en-US" dirty="0"/>
              <a:t>/</a:t>
            </a:r>
            <a:r>
              <a:rPr lang="en-US" dirty="0" err="1"/>
              <a:t>hbctraining</a:t>
            </a:r>
            <a:r>
              <a:rPr lang="en-US" dirty="0"/>
              <a:t>/</a:t>
            </a:r>
            <a:r>
              <a:rPr lang="en-US" dirty="0" err="1"/>
              <a:t>scRNA</a:t>
            </a:r>
            <a:r>
              <a:rPr lang="en-US" dirty="0"/>
              <a:t>-seq</a:t>
            </a:r>
          </a:p>
        </p:txBody>
      </p:sp>
    </p:spTree>
    <p:extLst>
      <p:ext uri="{BB962C8B-B14F-4D97-AF65-F5344CB8AC3E}">
        <p14:creationId xmlns:p14="http://schemas.microsoft.com/office/powerpoint/2010/main" val="2241495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fontScale="90000"/>
          </a:bodyPr>
          <a:lstStyle/>
          <a:p>
            <a:r>
              <a:rPr lang="en-US" dirty="0" err="1">
                <a:solidFill>
                  <a:schemeClr val="accent1"/>
                </a:solidFill>
              </a:rPr>
              <a:t>scRNA</a:t>
            </a:r>
            <a:r>
              <a:rPr lang="en-US" dirty="0">
                <a:solidFill>
                  <a:schemeClr val="accent1"/>
                </a:solidFill>
              </a:rPr>
              <a:t> to study Heterogeneity in cell populations</a:t>
            </a:r>
          </a:p>
        </p:txBody>
      </p:sp>
      <p:pic>
        <p:nvPicPr>
          <p:cNvPr id="5" name="Picture 4" descr="A picture containing diagram&#10;&#10;Description automatically generated">
            <a:extLst>
              <a:ext uri="{FF2B5EF4-FFF2-40B4-BE49-F238E27FC236}">
                <a16:creationId xmlns:a16="http://schemas.microsoft.com/office/drawing/2014/main" id="{64465795-A1D3-0748-B6F0-332E400F53AA}"/>
              </a:ext>
            </a:extLst>
          </p:cNvPr>
          <p:cNvPicPr>
            <a:picLocks noChangeAspect="1"/>
          </p:cNvPicPr>
          <p:nvPr/>
        </p:nvPicPr>
        <p:blipFill rotWithShape="1">
          <a:blip r:embed="rId3"/>
          <a:srcRect l="3456" t="4839" r="13891" b="14184"/>
          <a:stretch/>
        </p:blipFill>
        <p:spPr>
          <a:xfrm>
            <a:off x="564409" y="1270190"/>
            <a:ext cx="11063181" cy="4973782"/>
          </a:xfrm>
          <a:prstGeom prst="rect">
            <a:avLst/>
          </a:prstGeom>
        </p:spPr>
      </p:pic>
      <p:sp>
        <p:nvSpPr>
          <p:cNvPr id="2" name="TextBox 1">
            <a:extLst>
              <a:ext uri="{FF2B5EF4-FFF2-40B4-BE49-F238E27FC236}">
                <a16:creationId xmlns:a16="http://schemas.microsoft.com/office/drawing/2014/main" id="{6D642474-30C8-CC42-B6CA-076D7734FF88}"/>
              </a:ext>
            </a:extLst>
          </p:cNvPr>
          <p:cNvSpPr txBox="1"/>
          <p:nvPr/>
        </p:nvSpPr>
        <p:spPr>
          <a:xfrm>
            <a:off x="1316182" y="6463732"/>
            <a:ext cx="10641055" cy="369332"/>
          </a:xfrm>
          <a:prstGeom prst="rect">
            <a:avLst/>
          </a:prstGeom>
          <a:noFill/>
        </p:spPr>
        <p:txBody>
          <a:bodyPr wrap="none" rtlCol="0">
            <a:spAutoFit/>
          </a:bodyPr>
          <a:lstStyle/>
          <a:p>
            <a:r>
              <a:rPr lang="en-US" dirty="0"/>
              <a:t>https://www.10xgenomics.com/blog/single-cell-rna-seq-an-introductory-overview-and-tools-for-getting-started</a:t>
            </a:r>
          </a:p>
        </p:txBody>
      </p:sp>
    </p:spTree>
    <p:extLst>
      <p:ext uri="{BB962C8B-B14F-4D97-AF65-F5344CB8AC3E}">
        <p14:creationId xmlns:p14="http://schemas.microsoft.com/office/powerpoint/2010/main" val="2114733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340CC0-DE8B-3B4F-850A-505C34C60171}"/>
              </a:ext>
            </a:extLst>
          </p:cNvPr>
          <p:cNvSpPr txBox="1">
            <a:spLocks/>
          </p:cNvSpPr>
          <p:nvPr/>
        </p:nvSpPr>
        <p:spPr>
          <a:xfrm>
            <a:off x="453594" y="164632"/>
            <a:ext cx="10515600" cy="8408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rPr>
              <a:t>Research Technology Team</a:t>
            </a:r>
          </a:p>
        </p:txBody>
      </p:sp>
      <p:sp>
        <p:nvSpPr>
          <p:cNvPr id="7" name="TextBox 1">
            <a:extLst>
              <a:ext uri="{FF2B5EF4-FFF2-40B4-BE49-F238E27FC236}">
                <a16:creationId xmlns:a16="http://schemas.microsoft.com/office/drawing/2014/main" id="{E512CB36-CC8B-764C-AA03-DF2631D41516}"/>
              </a:ext>
            </a:extLst>
          </p:cNvPr>
          <p:cNvSpPr txBox="1"/>
          <p:nvPr/>
        </p:nvSpPr>
        <p:spPr>
          <a:xfrm>
            <a:off x="2636462" y="4377130"/>
            <a:ext cx="6515686" cy="2246769"/>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Wingdings"/>
              <a:buChar char="ü"/>
            </a:pPr>
            <a:r>
              <a:rPr lang="en-US" sz="2800" dirty="0">
                <a:solidFill>
                  <a:srgbClr val="FF0000"/>
                </a:solidFill>
              </a:rPr>
              <a:t>Consultation on Projects and Grants</a:t>
            </a:r>
          </a:p>
          <a:p>
            <a:pPr marL="457200" indent="-457200">
              <a:buFont typeface="Wingdings"/>
              <a:buChar char="ü"/>
            </a:pPr>
            <a:r>
              <a:rPr lang="en-US" sz="2800" dirty="0">
                <a:solidFill>
                  <a:srgbClr val="FF0000"/>
                </a:solidFill>
              </a:rPr>
              <a:t>High Performance Compute Cluster</a:t>
            </a:r>
          </a:p>
          <a:p>
            <a:pPr marL="457200" indent="-457200">
              <a:buFont typeface="Wingdings"/>
              <a:buChar char="ü"/>
            </a:pPr>
            <a:r>
              <a:rPr lang="en-US" sz="2800" dirty="0">
                <a:solidFill>
                  <a:srgbClr val="FF0000"/>
                </a:solidFill>
              </a:rPr>
              <a:t>Workshops </a:t>
            </a:r>
          </a:p>
          <a:p>
            <a:endParaRPr lang="en-US" sz="2800" dirty="0">
              <a:solidFill>
                <a:srgbClr val="FF0000"/>
              </a:solidFill>
              <a:cs typeface="Calibri" panose="020F0502020204030204"/>
            </a:endParaRPr>
          </a:p>
          <a:p>
            <a:r>
              <a:rPr lang="en-US" sz="2800" dirty="0">
                <a:hlinkClick r:id="rId3"/>
              </a:rPr>
              <a:t>https://it.tufts.edu/research-technology</a:t>
            </a:r>
            <a:endParaRPr lang="en-US" sz="2800" dirty="0">
              <a:cs typeface="Calibri" panose="020F0502020204030204"/>
              <a:hlinkClick r:id="rId4"/>
            </a:endParaRPr>
          </a:p>
        </p:txBody>
      </p:sp>
      <p:pic>
        <p:nvPicPr>
          <p:cNvPr id="25" name="Picture 24" descr="A person holding a sign posing for the camera&#10;&#10;Description automatically generated">
            <a:extLst>
              <a:ext uri="{FF2B5EF4-FFF2-40B4-BE49-F238E27FC236}">
                <a16:creationId xmlns:a16="http://schemas.microsoft.com/office/drawing/2014/main" id="{F40D4AB2-E16C-C24D-9EFC-D2DFCAC909DA}"/>
              </a:ext>
            </a:extLst>
          </p:cNvPr>
          <p:cNvPicPr>
            <a:picLocks noChangeAspect="1"/>
          </p:cNvPicPr>
          <p:nvPr/>
        </p:nvPicPr>
        <p:blipFill>
          <a:blip r:embed="rId5"/>
          <a:stretch>
            <a:fillRect/>
          </a:stretch>
        </p:blipFill>
        <p:spPr>
          <a:xfrm>
            <a:off x="9785622" y="2670551"/>
            <a:ext cx="1308100" cy="1536700"/>
          </a:xfrm>
          <a:prstGeom prst="rect">
            <a:avLst/>
          </a:prstGeom>
        </p:spPr>
      </p:pic>
      <p:pic>
        <p:nvPicPr>
          <p:cNvPr id="27" name="Picture 26" descr="A person smiling for the camera&#10;&#10;Description automatically generated">
            <a:extLst>
              <a:ext uri="{FF2B5EF4-FFF2-40B4-BE49-F238E27FC236}">
                <a16:creationId xmlns:a16="http://schemas.microsoft.com/office/drawing/2014/main" id="{36E8149A-C7A0-BA4F-8B70-7B2D3BD33628}"/>
              </a:ext>
            </a:extLst>
          </p:cNvPr>
          <p:cNvPicPr>
            <a:picLocks noChangeAspect="1"/>
          </p:cNvPicPr>
          <p:nvPr/>
        </p:nvPicPr>
        <p:blipFill>
          <a:blip r:embed="rId6"/>
          <a:stretch>
            <a:fillRect/>
          </a:stretch>
        </p:blipFill>
        <p:spPr>
          <a:xfrm>
            <a:off x="7711052" y="2796324"/>
            <a:ext cx="1219200" cy="1511300"/>
          </a:xfrm>
          <a:prstGeom prst="rect">
            <a:avLst/>
          </a:prstGeom>
        </p:spPr>
      </p:pic>
      <p:pic>
        <p:nvPicPr>
          <p:cNvPr id="31" name="Picture 30" descr="A close up of a person&#10;&#10;Description automatically generated">
            <a:extLst>
              <a:ext uri="{FF2B5EF4-FFF2-40B4-BE49-F238E27FC236}">
                <a16:creationId xmlns:a16="http://schemas.microsoft.com/office/drawing/2014/main" id="{995091D3-257B-5C41-88A9-41105E96B0EC}"/>
              </a:ext>
            </a:extLst>
          </p:cNvPr>
          <p:cNvPicPr>
            <a:picLocks noChangeAspect="1"/>
          </p:cNvPicPr>
          <p:nvPr/>
        </p:nvPicPr>
        <p:blipFill>
          <a:blip r:embed="rId7"/>
          <a:stretch>
            <a:fillRect/>
          </a:stretch>
        </p:blipFill>
        <p:spPr>
          <a:xfrm>
            <a:off x="2008706" y="2675892"/>
            <a:ext cx="1066800" cy="1473200"/>
          </a:xfrm>
          <a:prstGeom prst="rect">
            <a:avLst/>
          </a:prstGeom>
        </p:spPr>
      </p:pic>
      <p:pic>
        <p:nvPicPr>
          <p:cNvPr id="33" name="Picture 32" descr="A picture containing graphical user interface, application&#10;&#10;Description automatically generated">
            <a:extLst>
              <a:ext uri="{FF2B5EF4-FFF2-40B4-BE49-F238E27FC236}">
                <a16:creationId xmlns:a16="http://schemas.microsoft.com/office/drawing/2014/main" id="{01E3313A-F394-9A44-9838-6CD815527693}"/>
              </a:ext>
            </a:extLst>
          </p:cNvPr>
          <p:cNvPicPr>
            <a:picLocks noChangeAspect="1"/>
          </p:cNvPicPr>
          <p:nvPr/>
        </p:nvPicPr>
        <p:blipFill>
          <a:blip r:embed="rId8"/>
          <a:stretch>
            <a:fillRect/>
          </a:stretch>
        </p:blipFill>
        <p:spPr>
          <a:xfrm>
            <a:off x="5784498" y="2663192"/>
            <a:ext cx="1422400" cy="1498600"/>
          </a:xfrm>
          <a:prstGeom prst="rect">
            <a:avLst/>
          </a:prstGeom>
        </p:spPr>
      </p:pic>
      <p:pic>
        <p:nvPicPr>
          <p:cNvPr id="35" name="Picture 34" descr="A person smiling for the camera&#10;&#10;Description automatically generated">
            <a:extLst>
              <a:ext uri="{FF2B5EF4-FFF2-40B4-BE49-F238E27FC236}">
                <a16:creationId xmlns:a16="http://schemas.microsoft.com/office/drawing/2014/main" id="{9779803C-49B1-114E-938D-6D14EB8E85CA}"/>
              </a:ext>
            </a:extLst>
          </p:cNvPr>
          <p:cNvPicPr>
            <a:picLocks noChangeAspect="1"/>
          </p:cNvPicPr>
          <p:nvPr/>
        </p:nvPicPr>
        <p:blipFill>
          <a:blip r:embed="rId9"/>
          <a:stretch>
            <a:fillRect/>
          </a:stretch>
        </p:blipFill>
        <p:spPr>
          <a:xfrm>
            <a:off x="2636462" y="1027442"/>
            <a:ext cx="1384300" cy="1511300"/>
          </a:xfrm>
          <a:prstGeom prst="rect">
            <a:avLst/>
          </a:prstGeom>
        </p:spPr>
      </p:pic>
      <p:pic>
        <p:nvPicPr>
          <p:cNvPr id="37" name="Picture 36" descr="A picture containing text&#10;&#10;Description automatically generated">
            <a:extLst>
              <a:ext uri="{FF2B5EF4-FFF2-40B4-BE49-F238E27FC236}">
                <a16:creationId xmlns:a16="http://schemas.microsoft.com/office/drawing/2014/main" id="{699B62B9-7770-A144-A8FB-802CEDFA96C2}"/>
              </a:ext>
            </a:extLst>
          </p:cNvPr>
          <p:cNvPicPr>
            <a:picLocks noChangeAspect="1"/>
          </p:cNvPicPr>
          <p:nvPr/>
        </p:nvPicPr>
        <p:blipFill>
          <a:blip r:embed="rId10"/>
          <a:stretch>
            <a:fillRect/>
          </a:stretch>
        </p:blipFill>
        <p:spPr>
          <a:xfrm>
            <a:off x="570910" y="944078"/>
            <a:ext cx="1651000" cy="1562100"/>
          </a:xfrm>
          <a:prstGeom prst="rect">
            <a:avLst/>
          </a:prstGeom>
        </p:spPr>
      </p:pic>
      <p:pic>
        <p:nvPicPr>
          <p:cNvPr id="39" name="Picture 38" descr="A person wearing a suit and tie&#10;&#10;Description automatically generated">
            <a:extLst>
              <a:ext uri="{FF2B5EF4-FFF2-40B4-BE49-F238E27FC236}">
                <a16:creationId xmlns:a16="http://schemas.microsoft.com/office/drawing/2014/main" id="{4B2A1111-2C91-4746-BBF1-0A060A0A93F7}"/>
              </a:ext>
            </a:extLst>
          </p:cNvPr>
          <p:cNvPicPr>
            <a:picLocks noChangeAspect="1"/>
          </p:cNvPicPr>
          <p:nvPr/>
        </p:nvPicPr>
        <p:blipFill>
          <a:blip r:embed="rId11"/>
          <a:stretch>
            <a:fillRect/>
          </a:stretch>
        </p:blipFill>
        <p:spPr>
          <a:xfrm>
            <a:off x="3753984" y="2598046"/>
            <a:ext cx="1409700" cy="1600200"/>
          </a:xfrm>
          <a:prstGeom prst="rect">
            <a:avLst/>
          </a:prstGeom>
        </p:spPr>
      </p:pic>
      <p:pic>
        <p:nvPicPr>
          <p:cNvPr id="41" name="Picture 40" descr="A picture containing application&#10;&#10;Description automatically generated">
            <a:extLst>
              <a:ext uri="{FF2B5EF4-FFF2-40B4-BE49-F238E27FC236}">
                <a16:creationId xmlns:a16="http://schemas.microsoft.com/office/drawing/2014/main" id="{7EB206C3-7CC1-894E-BC01-9688B4DC48B7}"/>
              </a:ext>
            </a:extLst>
          </p:cNvPr>
          <p:cNvPicPr>
            <a:picLocks noChangeAspect="1"/>
          </p:cNvPicPr>
          <p:nvPr/>
        </p:nvPicPr>
        <p:blipFill>
          <a:blip r:embed="rId12"/>
          <a:stretch>
            <a:fillRect/>
          </a:stretch>
        </p:blipFill>
        <p:spPr>
          <a:xfrm>
            <a:off x="4744976" y="1027844"/>
            <a:ext cx="1244600" cy="1612900"/>
          </a:xfrm>
          <a:prstGeom prst="rect">
            <a:avLst/>
          </a:prstGeom>
        </p:spPr>
      </p:pic>
      <p:pic>
        <p:nvPicPr>
          <p:cNvPr id="45" name="Picture 44" descr="A person smiling for the camera&#10;&#10;Description automatically generated">
            <a:extLst>
              <a:ext uri="{FF2B5EF4-FFF2-40B4-BE49-F238E27FC236}">
                <a16:creationId xmlns:a16="http://schemas.microsoft.com/office/drawing/2014/main" id="{19D9CFE7-4C04-FE4B-A965-303714A09B3D}"/>
              </a:ext>
            </a:extLst>
          </p:cNvPr>
          <p:cNvPicPr>
            <a:picLocks noChangeAspect="1"/>
          </p:cNvPicPr>
          <p:nvPr/>
        </p:nvPicPr>
        <p:blipFill>
          <a:blip r:embed="rId13"/>
          <a:stretch>
            <a:fillRect/>
          </a:stretch>
        </p:blipFill>
        <p:spPr>
          <a:xfrm>
            <a:off x="6713790" y="985581"/>
            <a:ext cx="1358900" cy="1587500"/>
          </a:xfrm>
          <a:prstGeom prst="rect">
            <a:avLst/>
          </a:prstGeom>
        </p:spPr>
      </p:pic>
      <p:pic>
        <p:nvPicPr>
          <p:cNvPr id="47" name="Picture 46" descr="Graphical user interface, text, application&#10;&#10;Description automatically generated">
            <a:extLst>
              <a:ext uri="{FF2B5EF4-FFF2-40B4-BE49-F238E27FC236}">
                <a16:creationId xmlns:a16="http://schemas.microsoft.com/office/drawing/2014/main" id="{7B8FA3CA-64E1-574E-A90A-7FEB2C1BBBEA}"/>
              </a:ext>
            </a:extLst>
          </p:cNvPr>
          <p:cNvPicPr>
            <a:picLocks noChangeAspect="1"/>
          </p:cNvPicPr>
          <p:nvPr/>
        </p:nvPicPr>
        <p:blipFill>
          <a:blip r:embed="rId14"/>
          <a:stretch>
            <a:fillRect/>
          </a:stretch>
        </p:blipFill>
        <p:spPr>
          <a:xfrm>
            <a:off x="10365944" y="1017331"/>
            <a:ext cx="1206500" cy="1524000"/>
          </a:xfrm>
          <a:prstGeom prst="rect">
            <a:avLst/>
          </a:prstGeom>
        </p:spPr>
      </p:pic>
      <p:pic>
        <p:nvPicPr>
          <p:cNvPr id="49" name="Picture 48" descr="A person wearing a suit and tie&#10;&#10;Description automatically generated">
            <a:extLst>
              <a:ext uri="{FF2B5EF4-FFF2-40B4-BE49-F238E27FC236}">
                <a16:creationId xmlns:a16="http://schemas.microsoft.com/office/drawing/2014/main" id="{21DA8E95-F9EE-8944-BFE8-C0065E72D420}"/>
              </a:ext>
            </a:extLst>
          </p:cNvPr>
          <p:cNvPicPr>
            <a:picLocks noChangeAspect="1"/>
          </p:cNvPicPr>
          <p:nvPr/>
        </p:nvPicPr>
        <p:blipFill>
          <a:blip r:embed="rId15"/>
          <a:stretch>
            <a:fillRect/>
          </a:stretch>
        </p:blipFill>
        <p:spPr>
          <a:xfrm>
            <a:off x="183404" y="2688592"/>
            <a:ext cx="1308100" cy="1536700"/>
          </a:xfrm>
          <a:prstGeom prst="rect">
            <a:avLst/>
          </a:prstGeom>
        </p:spPr>
      </p:pic>
      <p:pic>
        <p:nvPicPr>
          <p:cNvPr id="4" name="Picture 3" descr="A person smiling for the camera&#10;&#10;Description automatically generated">
            <a:extLst>
              <a:ext uri="{FF2B5EF4-FFF2-40B4-BE49-F238E27FC236}">
                <a16:creationId xmlns:a16="http://schemas.microsoft.com/office/drawing/2014/main" id="{24D95CF0-695B-B54D-90EC-E306D1B2CA4A}"/>
              </a:ext>
            </a:extLst>
          </p:cNvPr>
          <p:cNvPicPr>
            <a:picLocks noChangeAspect="1"/>
          </p:cNvPicPr>
          <p:nvPr/>
        </p:nvPicPr>
        <p:blipFill rotWithShape="1">
          <a:blip r:embed="rId16"/>
          <a:srcRect l="25471" t="16728" r="28183" b="22182"/>
          <a:stretch/>
        </p:blipFill>
        <p:spPr>
          <a:xfrm>
            <a:off x="8777143" y="1045080"/>
            <a:ext cx="872934" cy="1150659"/>
          </a:xfrm>
          <a:prstGeom prst="rect">
            <a:avLst/>
          </a:prstGeom>
        </p:spPr>
      </p:pic>
      <p:sp>
        <p:nvSpPr>
          <p:cNvPr id="5" name="TextBox 4">
            <a:extLst>
              <a:ext uri="{FF2B5EF4-FFF2-40B4-BE49-F238E27FC236}">
                <a16:creationId xmlns:a16="http://schemas.microsoft.com/office/drawing/2014/main" id="{721DCC78-7CDF-B54C-876E-DBFE4E6D540F}"/>
              </a:ext>
            </a:extLst>
          </p:cNvPr>
          <p:cNvSpPr txBox="1"/>
          <p:nvPr/>
        </p:nvSpPr>
        <p:spPr>
          <a:xfrm>
            <a:off x="8184713" y="2163178"/>
            <a:ext cx="2157835" cy="646331"/>
          </a:xfrm>
          <a:prstGeom prst="rect">
            <a:avLst/>
          </a:prstGeom>
          <a:noFill/>
        </p:spPr>
        <p:txBody>
          <a:bodyPr wrap="none" rtlCol="0">
            <a:spAutoFit/>
          </a:bodyPr>
          <a:lstStyle/>
          <a:p>
            <a:pPr algn="ctr"/>
            <a:r>
              <a:rPr lang="en-US" dirty="0"/>
              <a:t>Meg Farley</a:t>
            </a:r>
          </a:p>
          <a:p>
            <a:pPr algn="ctr"/>
            <a:r>
              <a:rPr lang="en-US" dirty="0"/>
              <a:t>Bioinformatics Intern</a:t>
            </a:r>
          </a:p>
        </p:txBody>
      </p:sp>
      <p:sp>
        <p:nvSpPr>
          <p:cNvPr id="6" name="Frame 5">
            <a:extLst>
              <a:ext uri="{FF2B5EF4-FFF2-40B4-BE49-F238E27FC236}">
                <a16:creationId xmlns:a16="http://schemas.microsoft.com/office/drawing/2014/main" id="{FD365629-3C0E-6946-878F-13DC682DC40B}"/>
              </a:ext>
            </a:extLst>
          </p:cNvPr>
          <p:cNvSpPr/>
          <p:nvPr/>
        </p:nvSpPr>
        <p:spPr>
          <a:xfrm>
            <a:off x="8062268" y="944078"/>
            <a:ext cx="2303676" cy="1852246"/>
          </a:xfrm>
          <a:prstGeom prst="frame">
            <a:avLst>
              <a:gd name="adj1" fmla="val 4158"/>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47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10x single cell technology</a:t>
            </a:r>
          </a:p>
        </p:txBody>
      </p:sp>
      <p:pic>
        <p:nvPicPr>
          <p:cNvPr id="4" name="Picture 3" descr="Chart&#10;&#10;Description automatically generated">
            <a:extLst>
              <a:ext uri="{FF2B5EF4-FFF2-40B4-BE49-F238E27FC236}">
                <a16:creationId xmlns:a16="http://schemas.microsoft.com/office/drawing/2014/main" id="{A77DC1A3-A9E6-EC44-A89B-18E535DDB290}"/>
              </a:ext>
            </a:extLst>
          </p:cNvPr>
          <p:cNvPicPr>
            <a:picLocks noChangeAspect="1"/>
          </p:cNvPicPr>
          <p:nvPr/>
        </p:nvPicPr>
        <p:blipFill>
          <a:blip r:embed="rId3"/>
          <a:stretch>
            <a:fillRect/>
          </a:stretch>
        </p:blipFill>
        <p:spPr>
          <a:xfrm>
            <a:off x="1082962" y="1028454"/>
            <a:ext cx="9031433" cy="3870614"/>
          </a:xfrm>
          <a:prstGeom prst="rect">
            <a:avLst/>
          </a:prstGeom>
        </p:spPr>
      </p:pic>
      <p:sp>
        <p:nvSpPr>
          <p:cNvPr id="6" name="TextBox 5">
            <a:extLst>
              <a:ext uri="{FF2B5EF4-FFF2-40B4-BE49-F238E27FC236}">
                <a16:creationId xmlns:a16="http://schemas.microsoft.com/office/drawing/2014/main" id="{F688591F-8C27-564A-BB5C-D50CBEFB094A}"/>
              </a:ext>
            </a:extLst>
          </p:cNvPr>
          <p:cNvSpPr txBox="1"/>
          <p:nvPr/>
        </p:nvSpPr>
        <p:spPr>
          <a:xfrm>
            <a:off x="3089564" y="4128655"/>
            <a:ext cx="1838452" cy="369332"/>
          </a:xfrm>
          <a:prstGeom prst="rect">
            <a:avLst/>
          </a:prstGeom>
          <a:noFill/>
        </p:spPr>
        <p:txBody>
          <a:bodyPr wrap="none" rtlCol="0">
            <a:spAutoFit/>
          </a:bodyPr>
          <a:lstStyle/>
          <a:p>
            <a:r>
              <a:rPr lang="en-US" dirty="0"/>
              <a:t>Microfluidics chip</a:t>
            </a:r>
          </a:p>
        </p:txBody>
      </p:sp>
      <p:cxnSp>
        <p:nvCxnSpPr>
          <p:cNvPr id="9" name="Straight Arrow Connector 8">
            <a:extLst>
              <a:ext uri="{FF2B5EF4-FFF2-40B4-BE49-F238E27FC236}">
                <a16:creationId xmlns:a16="http://schemas.microsoft.com/office/drawing/2014/main" id="{88A700D4-8030-6644-9F76-47EB5E60BB76}"/>
              </a:ext>
            </a:extLst>
          </p:cNvPr>
          <p:cNvCxnSpPr/>
          <p:nvPr/>
        </p:nvCxnSpPr>
        <p:spPr>
          <a:xfrm>
            <a:off x="10114395" y="2812473"/>
            <a:ext cx="540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3C1D0AD-7846-7A43-9D66-CEE0A8B4B8F3}"/>
              </a:ext>
            </a:extLst>
          </p:cNvPr>
          <p:cNvSpPr txBox="1"/>
          <p:nvPr/>
        </p:nvSpPr>
        <p:spPr>
          <a:xfrm>
            <a:off x="10792691" y="2489307"/>
            <a:ext cx="1252266" cy="646331"/>
          </a:xfrm>
          <a:prstGeom prst="rect">
            <a:avLst/>
          </a:prstGeom>
          <a:noFill/>
        </p:spPr>
        <p:txBody>
          <a:bodyPr wrap="none" rtlCol="0">
            <a:spAutoFit/>
          </a:bodyPr>
          <a:lstStyle/>
          <a:p>
            <a:r>
              <a:rPr lang="en-US" dirty="0"/>
              <a:t>Bulk </a:t>
            </a:r>
          </a:p>
          <a:p>
            <a:r>
              <a:rPr lang="en-US" dirty="0"/>
              <a:t>sequencing</a:t>
            </a:r>
          </a:p>
        </p:txBody>
      </p:sp>
      <p:sp>
        <p:nvSpPr>
          <p:cNvPr id="13" name="TextBox 12">
            <a:extLst>
              <a:ext uri="{FF2B5EF4-FFF2-40B4-BE49-F238E27FC236}">
                <a16:creationId xmlns:a16="http://schemas.microsoft.com/office/drawing/2014/main" id="{F4D6A815-2DF2-5D4F-85D0-22FF61912121}"/>
              </a:ext>
            </a:extLst>
          </p:cNvPr>
          <p:cNvSpPr txBox="1"/>
          <p:nvPr/>
        </p:nvSpPr>
        <p:spPr>
          <a:xfrm>
            <a:off x="7987644" y="6476445"/>
            <a:ext cx="4204356" cy="369332"/>
          </a:xfrm>
          <a:prstGeom prst="rect">
            <a:avLst/>
          </a:prstGeom>
          <a:noFill/>
        </p:spPr>
        <p:txBody>
          <a:bodyPr wrap="none" rtlCol="0">
            <a:spAutoFit/>
          </a:bodyPr>
          <a:lstStyle/>
          <a:p>
            <a:r>
              <a:rPr lang="en-US" dirty="0"/>
              <a:t>https://</a:t>
            </a:r>
            <a:r>
              <a:rPr lang="en-US" dirty="0" err="1"/>
              <a:t>github.com</a:t>
            </a:r>
            <a:r>
              <a:rPr lang="en-US" dirty="0"/>
              <a:t>/</a:t>
            </a:r>
            <a:r>
              <a:rPr lang="en-US" dirty="0" err="1"/>
              <a:t>hbctraining</a:t>
            </a:r>
            <a:r>
              <a:rPr lang="en-US" dirty="0"/>
              <a:t>/</a:t>
            </a:r>
            <a:r>
              <a:rPr lang="en-US" dirty="0" err="1"/>
              <a:t>scRNA</a:t>
            </a:r>
            <a:r>
              <a:rPr lang="en-US" dirty="0"/>
              <a:t>-seq</a:t>
            </a:r>
          </a:p>
        </p:txBody>
      </p:sp>
    </p:spTree>
    <p:extLst>
      <p:ext uri="{BB962C8B-B14F-4D97-AF65-F5344CB8AC3E}">
        <p14:creationId xmlns:p14="http://schemas.microsoft.com/office/powerpoint/2010/main" val="1590275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10x single cell technology</a:t>
            </a:r>
          </a:p>
        </p:txBody>
      </p:sp>
      <p:pic>
        <p:nvPicPr>
          <p:cNvPr id="4" name="Picture 3" descr="Chart&#10;&#10;Description automatically generated">
            <a:extLst>
              <a:ext uri="{FF2B5EF4-FFF2-40B4-BE49-F238E27FC236}">
                <a16:creationId xmlns:a16="http://schemas.microsoft.com/office/drawing/2014/main" id="{A77DC1A3-A9E6-EC44-A89B-18E535DDB290}"/>
              </a:ext>
            </a:extLst>
          </p:cNvPr>
          <p:cNvPicPr>
            <a:picLocks noChangeAspect="1"/>
          </p:cNvPicPr>
          <p:nvPr/>
        </p:nvPicPr>
        <p:blipFill>
          <a:blip r:embed="rId3"/>
          <a:stretch>
            <a:fillRect/>
          </a:stretch>
        </p:blipFill>
        <p:spPr>
          <a:xfrm>
            <a:off x="1082962" y="1028454"/>
            <a:ext cx="9031433" cy="3870614"/>
          </a:xfrm>
          <a:prstGeom prst="rect">
            <a:avLst/>
          </a:prstGeom>
        </p:spPr>
      </p:pic>
      <p:sp>
        <p:nvSpPr>
          <p:cNvPr id="6" name="TextBox 5">
            <a:extLst>
              <a:ext uri="{FF2B5EF4-FFF2-40B4-BE49-F238E27FC236}">
                <a16:creationId xmlns:a16="http://schemas.microsoft.com/office/drawing/2014/main" id="{F688591F-8C27-564A-BB5C-D50CBEFB094A}"/>
              </a:ext>
            </a:extLst>
          </p:cNvPr>
          <p:cNvSpPr txBox="1"/>
          <p:nvPr/>
        </p:nvSpPr>
        <p:spPr>
          <a:xfrm>
            <a:off x="3089564" y="4128655"/>
            <a:ext cx="1838452" cy="369332"/>
          </a:xfrm>
          <a:prstGeom prst="rect">
            <a:avLst/>
          </a:prstGeom>
          <a:noFill/>
        </p:spPr>
        <p:txBody>
          <a:bodyPr wrap="none" rtlCol="0">
            <a:spAutoFit/>
          </a:bodyPr>
          <a:lstStyle/>
          <a:p>
            <a:r>
              <a:rPr lang="en-US" dirty="0"/>
              <a:t>Microfluidics chip</a:t>
            </a:r>
          </a:p>
        </p:txBody>
      </p:sp>
      <p:pic>
        <p:nvPicPr>
          <p:cNvPr id="3" name="Picture 2" descr="A picture containing timeline&#10;&#10;Description automatically generated">
            <a:extLst>
              <a:ext uri="{FF2B5EF4-FFF2-40B4-BE49-F238E27FC236}">
                <a16:creationId xmlns:a16="http://schemas.microsoft.com/office/drawing/2014/main" id="{9DED6A9A-FB48-EF4C-823A-9DB1F6C4094C}"/>
              </a:ext>
            </a:extLst>
          </p:cNvPr>
          <p:cNvPicPr>
            <a:picLocks noChangeAspect="1"/>
          </p:cNvPicPr>
          <p:nvPr/>
        </p:nvPicPr>
        <p:blipFill>
          <a:blip r:embed="rId4"/>
          <a:stretch>
            <a:fillRect/>
          </a:stretch>
        </p:blipFill>
        <p:spPr>
          <a:xfrm>
            <a:off x="4202545" y="5300148"/>
            <a:ext cx="6181788" cy="1301429"/>
          </a:xfrm>
          <a:prstGeom prst="rect">
            <a:avLst/>
          </a:prstGeom>
        </p:spPr>
      </p:pic>
      <p:sp>
        <p:nvSpPr>
          <p:cNvPr id="7" name="TextBox 6">
            <a:extLst>
              <a:ext uri="{FF2B5EF4-FFF2-40B4-BE49-F238E27FC236}">
                <a16:creationId xmlns:a16="http://schemas.microsoft.com/office/drawing/2014/main" id="{F5F27398-7672-6345-8D01-BB3263598BA0}"/>
              </a:ext>
            </a:extLst>
          </p:cNvPr>
          <p:cNvSpPr txBox="1"/>
          <p:nvPr/>
        </p:nvSpPr>
        <p:spPr>
          <a:xfrm>
            <a:off x="346364" y="5489197"/>
            <a:ext cx="3491346" cy="923330"/>
          </a:xfrm>
          <a:prstGeom prst="rect">
            <a:avLst/>
          </a:prstGeom>
          <a:noFill/>
        </p:spPr>
        <p:txBody>
          <a:bodyPr wrap="square" rtlCol="0">
            <a:spAutoFit/>
          </a:bodyPr>
          <a:lstStyle/>
          <a:p>
            <a:r>
              <a:rPr lang="en-US" dirty="0"/>
              <a:t>Beads are barcoded, and RT occurs inside the GEM -&gt; all reads from a given will have the same barcode</a:t>
            </a:r>
          </a:p>
        </p:txBody>
      </p:sp>
      <p:cxnSp>
        <p:nvCxnSpPr>
          <p:cNvPr id="9" name="Straight Arrow Connector 8">
            <a:extLst>
              <a:ext uri="{FF2B5EF4-FFF2-40B4-BE49-F238E27FC236}">
                <a16:creationId xmlns:a16="http://schemas.microsoft.com/office/drawing/2014/main" id="{88A700D4-8030-6644-9F76-47EB5E60BB76}"/>
              </a:ext>
            </a:extLst>
          </p:cNvPr>
          <p:cNvCxnSpPr/>
          <p:nvPr/>
        </p:nvCxnSpPr>
        <p:spPr>
          <a:xfrm>
            <a:off x="10114395" y="2812473"/>
            <a:ext cx="540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3C1D0AD-7846-7A43-9D66-CEE0A8B4B8F3}"/>
              </a:ext>
            </a:extLst>
          </p:cNvPr>
          <p:cNvSpPr txBox="1"/>
          <p:nvPr/>
        </p:nvSpPr>
        <p:spPr>
          <a:xfrm>
            <a:off x="10792691" y="2489307"/>
            <a:ext cx="1252266" cy="646331"/>
          </a:xfrm>
          <a:prstGeom prst="rect">
            <a:avLst/>
          </a:prstGeom>
          <a:noFill/>
        </p:spPr>
        <p:txBody>
          <a:bodyPr wrap="none" rtlCol="0">
            <a:spAutoFit/>
          </a:bodyPr>
          <a:lstStyle/>
          <a:p>
            <a:r>
              <a:rPr lang="en-US" dirty="0"/>
              <a:t>Bulk </a:t>
            </a:r>
          </a:p>
          <a:p>
            <a:r>
              <a:rPr lang="en-US" dirty="0"/>
              <a:t>sequencing</a:t>
            </a:r>
          </a:p>
        </p:txBody>
      </p:sp>
      <p:sp>
        <p:nvSpPr>
          <p:cNvPr id="12" name="TextBox 11">
            <a:extLst>
              <a:ext uri="{FF2B5EF4-FFF2-40B4-BE49-F238E27FC236}">
                <a16:creationId xmlns:a16="http://schemas.microsoft.com/office/drawing/2014/main" id="{0821E2E7-FC47-4C40-BF79-ECABC72C4B57}"/>
              </a:ext>
            </a:extLst>
          </p:cNvPr>
          <p:cNvSpPr txBox="1"/>
          <p:nvPr/>
        </p:nvSpPr>
        <p:spPr>
          <a:xfrm>
            <a:off x="7987644" y="6476445"/>
            <a:ext cx="4204356" cy="369332"/>
          </a:xfrm>
          <a:prstGeom prst="rect">
            <a:avLst/>
          </a:prstGeom>
          <a:noFill/>
        </p:spPr>
        <p:txBody>
          <a:bodyPr wrap="none" rtlCol="0">
            <a:spAutoFit/>
          </a:bodyPr>
          <a:lstStyle/>
          <a:p>
            <a:r>
              <a:rPr lang="en-US" dirty="0"/>
              <a:t>https://</a:t>
            </a:r>
            <a:r>
              <a:rPr lang="en-US" dirty="0" err="1"/>
              <a:t>github.com</a:t>
            </a:r>
            <a:r>
              <a:rPr lang="en-US" dirty="0"/>
              <a:t>/</a:t>
            </a:r>
            <a:r>
              <a:rPr lang="en-US" dirty="0" err="1"/>
              <a:t>hbctraining</a:t>
            </a:r>
            <a:r>
              <a:rPr lang="en-US" dirty="0"/>
              <a:t>/</a:t>
            </a:r>
            <a:r>
              <a:rPr lang="en-US" dirty="0" err="1"/>
              <a:t>scRNA</a:t>
            </a:r>
            <a:r>
              <a:rPr lang="en-US" dirty="0"/>
              <a:t>-seq</a:t>
            </a:r>
          </a:p>
        </p:txBody>
      </p:sp>
    </p:spTree>
    <p:extLst>
      <p:ext uri="{BB962C8B-B14F-4D97-AF65-F5344CB8AC3E}">
        <p14:creationId xmlns:p14="http://schemas.microsoft.com/office/powerpoint/2010/main" val="300273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Our (bulk) </a:t>
            </a:r>
            <a:r>
              <a:rPr lang="en-US" dirty="0" err="1">
                <a:solidFill>
                  <a:schemeClr val="accent1"/>
                </a:solidFill>
              </a:rPr>
              <a:t>RNAseq</a:t>
            </a:r>
            <a:r>
              <a:rPr lang="en-US" dirty="0">
                <a:solidFill>
                  <a:schemeClr val="accent1"/>
                </a:solidFill>
              </a:rPr>
              <a:t> Workflow</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88509" y="1456365"/>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88509" y="2498023"/>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88509" y="353968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 Quantification</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88509" y="4581341"/>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Differential Expression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28409" y="2269165"/>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28409" y="331082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38631" y="4352483"/>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701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Workflow</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60800" y="888329"/>
            <a:ext cx="3479800" cy="8128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60800" y="1929987"/>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60800" y="2971646"/>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 Quantification</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60800" y="4013305"/>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Differential Expression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00700" y="170112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00700" y="2742788"/>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0922" y="3784447"/>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687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Raw reads in </a:t>
            </a:r>
            <a:r>
              <a:rPr lang="en-US" dirty="0" err="1">
                <a:solidFill>
                  <a:schemeClr val="accent1"/>
                </a:solidFill>
              </a:rPr>
              <a:t>Fastq</a:t>
            </a:r>
            <a:r>
              <a:rPr lang="en-US" dirty="0">
                <a:solidFill>
                  <a:schemeClr val="accent1"/>
                </a:solidFill>
              </a:rPr>
              <a:t> format</a:t>
            </a:r>
          </a:p>
        </p:txBody>
      </p:sp>
      <p:sp>
        <p:nvSpPr>
          <p:cNvPr id="10" name="Rectangle 9">
            <a:extLst>
              <a:ext uri="{FF2B5EF4-FFF2-40B4-BE49-F238E27FC236}">
                <a16:creationId xmlns:a16="http://schemas.microsoft.com/office/drawing/2014/main" id="{3EF0FD9D-9B8B-C648-B6A7-39121FC640F1}"/>
              </a:ext>
            </a:extLst>
          </p:cNvPr>
          <p:cNvSpPr/>
          <p:nvPr/>
        </p:nvSpPr>
        <p:spPr>
          <a:xfrm>
            <a:off x="582403" y="1233464"/>
            <a:ext cx="4809586" cy="1200329"/>
          </a:xfrm>
          <a:prstGeom prst="rect">
            <a:avLst/>
          </a:prstGeom>
          <a:solidFill>
            <a:schemeClr val="bg1">
              <a:lumMod val="65000"/>
            </a:schemeClr>
          </a:solidFill>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a:t>@SRR098401.109756285</a:t>
            </a:r>
          </a:p>
          <a:p>
            <a:r>
              <a:rPr lang="en-US" dirty="0"/>
              <a:t>GACTCACGTAACTTTAAACTCTAACAGAAATATACTA…</a:t>
            </a:r>
          </a:p>
          <a:p>
            <a:r>
              <a:rPr lang="en-US" dirty="0"/>
              <a:t>+</a:t>
            </a:r>
          </a:p>
          <a:p>
            <a:r>
              <a:rPr lang="en-US" dirty="0"/>
              <a:t>CAEFGDG?BCGGGEEDGGHGHGDFHEIEGGDDDD…</a:t>
            </a:r>
          </a:p>
        </p:txBody>
      </p:sp>
      <p:sp>
        <p:nvSpPr>
          <p:cNvPr id="11" name="Rectangle 10">
            <a:extLst>
              <a:ext uri="{FF2B5EF4-FFF2-40B4-BE49-F238E27FC236}">
                <a16:creationId xmlns:a16="http://schemas.microsoft.com/office/drawing/2014/main" id="{C6F8A37B-8691-D542-ABE9-9FD28A0BFD86}"/>
              </a:ext>
            </a:extLst>
          </p:cNvPr>
          <p:cNvSpPr/>
          <p:nvPr/>
        </p:nvSpPr>
        <p:spPr>
          <a:xfrm>
            <a:off x="5749826" y="1233463"/>
            <a:ext cx="4999690" cy="1200329"/>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342900" indent="-342900">
              <a:buAutoNum type="arabicPeriod"/>
            </a:pPr>
            <a:r>
              <a:rPr lang="en-US" dirty="0"/>
              <a:t>Sequence identifier</a:t>
            </a:r>
          </a:p>
          <a:p>
            <a:pPr marL="342900" indent="-342900">
              <a:buAutoNum type="arabicPeriod"/>
            </a:pPr>
            <a:r>
              <a:rPr lang="en-US" dirty="0"/>
              <a:t>Sequence</a:t>
            </a:r>
          </a:p>
          <a:p>
            <a:pPr marL="342900" indent="-342900">
              <a:buAutoNum type="arabicPeriod"/>
            </a:pPr>
            <a:r>
              <a:rPr lang="en-US" dirty="0"/>
              <a:t>+ (optionally lists the sequence identifier again)</a:t>
            </a:r>
          </a:p>
          <a:p>
            <a:pPr marL="342900" indent="-342900">
              <a:buAutoNum type="arabicPeriod"/>
            </a:pPr>
            <a:r>
              <a:rPr lang="en-US" dirty="0"/>
              <a:t>Quality string</a:t>
            </a:r>
          </a:p>
        </p:txBody>
      </p:sp>
    </p:spTree>
    <p:extLst>
      <p:ext uri="{BB962C8B-B14F-4D97-AF65-F5344CB8AC3E}">
        <p14:creationId xmlns:p14="http://schemas.microsoft.com/office/powerpoint/2010/main" val="1947812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0DD7990-2177-F946-8ABC-0DA3474FE4EB}"/>
              </a:ext>
            </a:extLst>
          </p:cNvPr>
          <p:cNvSpPr/>
          <p:nvPr/>
        </p:nvSpPr>
        <p:spPr>
          <a:xfrm>
            <a:off x="6524015" y="6533566"/>
            <a:ext cx="5339365" cy="276999"/>
          </a:xfrm>
          <a:prstGeom prst="rect">
            <a:avLst/>
          </a:prstGeom>
        </p:spPr>
        <p:txBody>
          <a:bodyPr wrap="square">
            <a:spAutoFit/>
          </a:bodyPr>
          <a:lstStyle/>
          <a:p>
            <a:r>
              <a:rPr lang="en-US" sz="1200" dirty="0"/>
              <a:t>https://</a:t>
            </a:r>
            <a:r>
              <a:rPr lang="en-US" sz="1200" dirty="0" err="1"/>
              <a:t>www.illumina.com</a:t>
            </a:r>
            <a:r>
              <a:rPr lang="en-US" sz="1200" dirty="0"/>
              <a:t>/science/education/sequencing-quality-</a:t>
            </a:r>
            <a:r>
              <a:rPr lang="en-US" sz="1200" dirty="0" err="1"/>
              <a:t>scores.html</a:t>
            </a:r>
            <a:endParaRPr lang="en-US" sz="1200" dirty="0"/>
          </a:p>
        </p:txBody>
      </p:sp>
      <p:sp>
        <p:nvSpPr>
          <p:cNvPr id="11" name="TextBox 10">
            <a:extLst>
              <a:ext uri="{FF2B5EF4-FFF2-40B4-BE49-F238E27FC236}">
                <a16:creationId xmlns:a16="http://schemas.microsoft.com/office/drawing/2014/main" id="{03670199-2BA5-0E43-A2CC-A557E64D564B}"/>
              </a:ext>
            </a:extLst>
          </p:cNvPr>
          <p:cNvSpPr txBox="1"/>
          <p:nvPr/>
        </p:nvSpPr>
        <p:spPr>
          <a:xfrm>
            <a:off x="314969" y="914694"/>
            <a:ext cx="7819448" cy="369332"/>
          </a:xfrm>
          <a:prstGeom prst="rect">
            <a:avLst/>
          </a:prstGeom>
          <a:noFill/>
        </p:spPr>
        <p:txBody>
          <a:bodyPr wrap="none" rtlCol="0">
            <a:spAutoFit/>
          </a:bodyPr>
          <a:lstStyle/>
          <a:p>
            <a:r>
              <a:rPr lang="en-US" dirty="0"/>
              <a:t>The symbols we see in the read quality string are an encoding of the quality score:</a:t>
            </a:r>
          </a:p>
        </p:txBody>
      </p:sp>
      <p:pic>
        <p:nvPicPr>
          <p:cNvPr id="14" name="Picture 13" descr="a picture showing the ASCII quality charachters and their mapping to quality scores from 0 to 40">
            <a:extLst>
              <a:ext uri="{FF2B5EF4-FFF2-40B4-BE49-F238E27FC236}">
                <a16:creationId xmlns:a16="http://schemas.microsoft.com/office/drawing/2014/main" id="{C84E96AF-CD2A-E34E-86EB-63130974CF17}"/>
              </a:ext>
            </a:extLst>
          </p:cNvPr>
          <p:cNvPicPr>
            <a:picLocks noChangeAspect="1"/>
          </p:cNvPicPr>
          <p:nvPr/>
        </p:nvPicPr>
        <p:blipFill>
          <a:blip r:embed="rId3"/>
          <a:stretch>
            <a:fillRect/>
          </a:stretch>
        </p:blipFill>
        <p:spPr>
          <a:xfrm>
            <a:off x="353993" y="1451937"/>
            <a:ext cx="5943600" cy="1016000"/>
          </a:xfrm>
          <a:prstGeom prst="rect">
            <a:avLst/>
          </a:prstGeom>
        </p:spPr>
      </p:pic>
      <p:sp>
        <p:nvSpPr>
          <p:cNvPr id="15" name="TextBox 14">
            <a:extLst>
              <a:ext uri="{FF2B5EF4-FFF2-40B4-BE49-F238E27FC236}">
                <a16:creationId xmlns:a16="http://schemas.microsoft.com/office/drawing/2014/main" id="{7006931D-466A-3143-9C0A-349CCCB1E30C}"/>
              </a:ext>
            </a:extLst>
          </p:cNvPr>
          <p:cNvSpPr txBox="1"/>
          <p:nvPr/>
        </p:nvSpPr>
        <p:spPr>
          <a:xfrm>
            <a:off x="314969" y="2672558"/>
            <a:ext cx="7093609" cy="369332"/>
          </a:xfrm>
          <a:prstGeom prst="rect">
            <a:avLst/>
          </a:prstGeom>
          <a:noFill/>
        </p:spPr>
        <p:txBody>
          <a:bodyPr wrap="none" rtlCol="0">
            <a:spAutoFit/>
          </a:bodyPr>
          <a:lstStyle/>
          <a:p>
            <a:r>
              <a:rPr lang="en-US" dirty="0"/>
              <a:t>A quality score is a prediction of the probability of an error in base calling: </a:t>
            </a:r>
          </a:p>
        </p:txBody>
      </p:sp>
      <p:graphicFrame>
        <p:nvGraphicFramePr>
          <p:cNvPr id="16" name="Table 15">
            <a:extLst>
              <a:ext uri="{FF2B5EF4-FFF2-40B4-BE49-F238E27FC236}">
                <a16:creationId xmlns:a16="http://schemas.microsoft.com/office/drawing/2014/main" id="{79188D62-8F60-BF47-99F5-ECE24D44EB6D}"/>
              </a:ext>
            </a:extLst>
          </p:cNvPr>
          <p:cNvGraphicFramePr>
            <a:graphicFrameLocks noGrp="1"/>
          </p:cNvGraphicFramePr>
          <p:nvPr/>
        </p:nvGraphicFramePr>
        <p:xfrm>
          <a:off x="314969" y="3203583"/>
          <a:ext cx="10515600" cy="1410425"/>
        </p:xfrm>
        <a:graphic>
          <a:graphicData uri="http://schemas.openxmlformats.org/drawingml/2006/table">
            <a:tbl>
              <a:tblPr firstRow="1"/>
              <a:tblGrid>
                <a:gridCol w="3505200">
                  <a:extLst>
                    <a:ext uri="{9D8B030D-6E8A-4147-A177-3AD203B41FA5}">
                      <a16:colId xmlns:a16="http://schemas.microsoft.com/office/drawing/2014/main" val="1862008157"/>
                    </a:ext>
                  </a:extLst>
                </a:gridCol>
                <a:gridCol w="3789999">
                  <a:extLst>
                    <a:ext uri="{9D8B030D-6E8A-4147-A177-3AD203B41FA5}">
                      <a16:colId xmlns:a16="http://schemas.microsoft.com/office/drawing/2014/main" val="3693452951"/>
                    </a:ext>
                  </a:extLst>
                </a:gridCol>
                <a:gridCol w="3220401">
                  <a:extLst>
                    <a:ext uri="{9D8B030D-6E8A-4147-A177-3AD203B41FA5}">
                      <a16:colId xmlns:a16="http://schemas.microsoft.com/office/drawing/2014/main" val="1045064580"/>
                    </a:ext>
                  </a:extLst>
                </a:gridCol>
              </a:tblGrid>
              <a:tr h="347795">
                <a:tc>
                  <a:txBody>
                    <a:bodyPr/>
                    <a:lstStyle/>
                    <a:p>
                      <a:pPr algn="l" fontAlgn="b"/>
                      <a:r>
                        <a:rPr lang="en-US" sz="1700" b="1" dirty="0">
                          <a:solidFill>
                            <a:schemeClr val="tx1"/>
                          </a:solidFill>
                          <a:effectLst/>
                          <a:latin typeface="HelveticaNeueW01-75Bold"/>
                        </a:rPr>
                        <a:t>Quality Score</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tc>
                  <a:txBody>
                    <a:bodyPr/>
                    <a:lstStyle/>
                    <a:p>
                      <a:pPr algn="l" fontAlgn="b"/>
                      <a:r>
                        <a:rPr lang="en-US" sz="1700" b="1" dirty="0">
                          <a:solidFill>
                            <a:schemeClr val="tx1"/>
                          </a:solidFill>
                          <a:effectLst/>
                          <a:latin typeface="HelveticaNeueW01-75Bold"/>
                        </a:rPr>
                        <a:t>Probability of Incorrect Base Call</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tc>
                  <a:txBody>
                    <a:bodyPr/>
                    <a:lstStyle/>
                    <a:p>
                      <a:pPr algn="l" fontAlgn="b"/>
                      <a:r>
                        <a:rPr lang="en-US" sz="1700" b="1" dirty="0">
                          <a:solidFill>
                            <a:schemeClr val="tx1"/>
                          </a:solidFill>
                          <a:effectLst/>
                          <a:latin typeface="HelveticaNeueW01-75Bold"/>
                        </a:rPr>
                        <a:t>Inferred Base Call Accuracy</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214194137"/>
                  </a:ext>
                </a:extLst>
              </a:tr>
              <a:tr h="354210">
                <a:tc>
                  <a:txBody>
                    <a:bodyPr/>
                    <a:lstStyle/>
                    <a:p>
                      <a:pPr fontAlgn="t"/>
                      <a:r>
                        <a:rPr lang="en-US" sz="1700">
                          <a:effectLst/>
                        </a:rPr>
                        <a:t>10 (Q10)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1 in 10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90%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740278190"/>
                  </a:ext>
                </a:extLst>
              </a:tr>
              <a:tr h="354210">
                <a:tc>
                  <a:txBody>
                    <a:bodyPr/>
                    <a:lstStyle/>
                    <a:p>
                      <a:pPr fontAlgn="t"/>
                      <a:r>
                        <a:rPr lang="en-US" sz="1700">
                          <a:effectLst/>
                        </a:rPr>
                        <a:t>20 (Q20)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1 in 100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a:effectLst/>
                        </a:rPr>
                        <a:t>99%</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740711487"/>
                  </a:ext>
                </a:extLst>
              </a:tr>
              <a:tr h="354210">
                <a:tc>
                  <a:txBody>
                    <a:bodyPr/>
                    <a:lstStyle/>
                    <a:p>
                      <a:pPr fontAlgn="t"/>
                      <a:r>
                        <a:rPr lang="en-US" sz="1700">
                          <a:effectLst/>
                        </a:rPr>
                        <a:t>30 (Q30)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a:effectLst/>
                        </a:rPr>
                        <a:t>1 in 1000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99.9%</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944891160"/>
                  </a:ext>
                </a:extLst>
              </a:tr>
            </a:tbl>
          </a:graphicData>
        </a:graphic>
      </p:graphicFrame>
      <p:sp>
        <p:nvSpPr>
          <p:cNvPr id="10" name="Title 1">
            <a:extLst>
              <a:ext uri="{FF2B5EF4-FFF2-40B4-BE49-F238E27FC236}">
                <a16:creationId xmlns:a16="http://schemas.microsoft.com/office/drawing/2014/main" id="{AA809C58-E97A-D347-B00A-B38AD5E60531}"/>
              </a:ext>
            </a:extLst>
          </p:cNvPr>
          <p:cNvSpPr txBox="1">
            <a:spLocks/>
          </p:cNvSpPr>
          <p:nvPr/>
        </p:nvSpPr>
        <p:spPr>
          <a:xfrm>
            <a:off x="0" y="0"/>
            <a:ext cx="10515600" cy="744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Base Quality Scores</a:t>
            </a:r>
          </a:p>
        </p:txBody>
      </p:sp>
    </p:spTree>
    <p:extLst>
      <p:ext uri="{BB962C8B-B14F-4D97-AF65-F5344CB8AC3E}">
        <p14:creationId xmlns:p14="http://schemas.microsoft.com/office/powerpoint/2010/main" val="252282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0DD7990-2177-F946-8ABC-0DA3474FE4EB}"/>
              </a:ext>
            </a:extLst>
          </p:cNvPr>
          <p:cNvSpPr/>
          <p:nvPr/>
        </p:nvSpPr>
        <p:spPr>
          <a:xfrm>
            <a:off x="6524015" y="6533566"/>
            <a:ext cx="5339365" cy="276999"/>
          </a:xfrm>
          <a:prstGeom prst="rect">
            <a:avLst/>
          </a:prstGeom>
        </p:spPr>
        <p:txBody>
          <a:bodyPr wrap="square">
            <a:spAutoFit/>
          </a:bodyPr>
          <a:lstStyle/>
          <a:p>
            <a:r>
              <a:rPr lang="en-US" sz="1200" dirty="0"/>
              <a:t>https://</a:t>
            </a:r>
            <a:r>
              <a:rPr lang="en-US" sz="1200" dirty="0" err="1"/>
              <a:t>www.illumina.com</a:t>
            </a:r>
            <a:r>
              <a:rPr lang="en-US" sz="1200" dirty="0"/>
              <a:t>/science/education/sequencing-quality-</a:t>
            </a:r>
            <a:r>
              <a:rPr lang="en-US" sz="1200" dirty="0" err="1"/>
              <a:t>scores.html</a:t>
            </a:r>
            <a:endParaRPr lang="en-US" sz="1200" dirty="0"/>
          </a:p>
        </p:txBody>
      </p:sp>
      <p:sp>
        <p:nvSpPr>
          <p:cNvPr id="11" name="TextBox 10">
            <a:extLst>
              <a:ext uri="{FF2B5EF4-FFF2-40B4-BE49-F238E27FC236}">
                <a16:creationId xmlns:a16="http://schemas.microsoft.com/office/drawing/2014/main" id="{03670199-2BA5-0E43-A2CC-A557E64D564B}"/>
              </a:ext>
            </a:extLst>
          </p:cNvPr>
          <p:cNvSpPr txBox="1"/>
          <p:nvPr/>
        </p:nvSpPr>
        <p:spPr>
          <a:xfrm>
            <a:off x="314969" y="914694"/>
            <a:ext cx="7819448" cy="369332"/>
          </a:xfrm>
          <a:prstGeom prst="rect">
            <a:avLst/>
          </a:prstGeom>
          <a:noFill/>
        </p:spPr>
        <p:txBody>
          <a:bodyPr wrap="none" rtlCol="0">
            <a:spAutoFit/>
          </a:bodyPr>
          <a:lstStyle/>
          <a:p>
            <a:r>
              <a:rPr lang="en-US" dirty="0"/>
              <a:t>The symbols we see in the read quality string are an encoding of the quality score:</a:t>
            </a:r>
          </a:p>
        </p:txBody>
      </p:sp>
      <p:pic>
        <p:nvPicPr>
          <p:cNvPr id="14" name="Picture 13" descr="a picture showing the ASCII quality charachters and their mapping to quality scores from 0 to 40">
            <a:extLst>
              <a:ext uri="{FF2B5EF4-FFF2-40B4-BE49-F238E27FC236}">
                <a16:creationId xmlns:a16="http://schemas.microsoft.com/office/drawing/2014/main" id="{C84E96AF-CD2A-E34E-86EB-63130974CF17}"/>
              </a:ext>
            </a:extLst>
          </p:cNvPr>
          <p:cNvPicPr>
            <a:picLocks noChangeAspect="1"/>
          </p:cNvPicPr>
          <p:nvPr/>
        </p:nvPicPr>
        <p:blipFill>
          <a:blip r:embed="rId2"/>
          <a:stretch>
            <a:fillRect/>
          </a:stretch>
        </p:blipFill>
        <p:spPr>
          <a:xfrm>
            <a:off x="353993" y="1451937"/>
            <a:ext cx="5943600" cy="1016000"/>
          </a:xfrm>
          <a:prstGeom prst="rect">
            <a:avLst/>
          </a:prstGeom>
        </p:spPr>
      </p:pic>
      <p:sp>
        <p:nvSpPr>
          <p:cNvPr id="15" name="TextBox 14">
            <a:extLst>
              <a:ext uri="{FF2B5EF4-FFF2-40B4-BE49-F238E27FC236}">
                <a16:creationId xmlns:a16="http://schemas.microsoft.com/office/drawing/2014/main" id="{7006931D-466A-3143-9C0A-349CCCB1E30C}"/>
              </a:ext>
            </a:extLst>
          </p:cNvPr>
          <p:cNvSpPr txBox="1"/>
          <p:nvPr/>
        </p:nvSpPr>
        <p:spPr>
          <a:xfrm>
            <a:off x="314969" y="2672558"/>
            <a:ext cx="7093609" cy="369332"/>
          </a:xfrm>
          <a:prstGeom prst="rect">
            <a:avLst/>
          </a:prstGeom>
          <a:noFill/>
        </p:spPr>
        <p:txBody>
          <a:bodyPr wrap="none" rtlCol="0">
            <a:spAutoFit/>
          </a:bodyPr>
          <a:lstStyle/>
          <a:p>
            <a:r>
              <a:rPr lang="en-US" dirty="0"/>
              <a:t>A quality score is a prediction of the probability of an error in base calling: </a:t>
            </a:r>
          </a:p>
        </p:txBody>
      </p:sp>
      <p:graphicFrame>
        <p:nvGraphicFramePr>
          <p:cNvPr id="16" name="Table 15">
            <a:extLst>
              <a:ext uri="{FF2B5EF4-FFF2-40B4-BE49-F238E27FC236}">
                <a16:creationId xmlns:a16="http://schemas.microsoft.com/office/drawing/2014/main" id="{79188D62-8F60-BF47-99F5-ECE24D44EB6D}"/>
              </a:ext>
            </a:extLst>
          </p:cNvPr>
          <p:cNvGraphicFramePr>
            <a:graphicFrameLocks noGrp="1"/>
          </p:cNvGraphicFramePr>
          <p:nvPr/>
        </p:nvGraphicFramePr>
        <p:xfrm>
          <a:off x="314969" y="3203583"/>
          <a:ext cx="10515600" cy="1410425"/>
        </p:xfrm>
        <a:graphic>
          <a:graphicData uri="http://schemas.openxmlformats.org/drawingml/2006/table">
            <a:tbl>
              <a:tblPr firstRow="1"/>
              <a:tblGrid>
                <a:gridCol w="3505200">
                  <a:extLst>
                    <a:ext uri="{9D8B030D-6E8A-4147-A177-3AD203B41FA5}">
                      <a16:colId xmlns:a16="http://schemas.microsoft.com/office/drawing/2014/main" val="1862008157"/>
                    </a:ext>
                  </a:extLst>
                </a:gridCol>
                <a:gridCol w="3789999">
                  <a:extLst>
                    <a:ext uri="{9D8B030D-6E8A-4147-A177-3AD203B41FA5}">
                      <a16:colId xmlns:a16="http://schemas.microsoft.com/office/drawing/2014/main" val="3693452951"/>
                    </a:ext>
                  </a:extLst>
                </a:gridCol>
                <a:gridCol w="3220401">
                  <a:extLst>
                    <a:ext uri="{9D8B030D-6E8A-4147-A177-3AD203B41FA5}">
                      <a16:colId xmlns:a16="http://schemas.microsoft.com/office/drawing/2014/main" val="1045064580"/>
                    </a:ext>
                  </a:extLst>
                </a:gridCol>
              </a:tblGrid>
              <a:tr h="347795">
                <a:tc>
                  <a:txBody>
                    <a:bodyPr/>
                    <a:lstStyle/>
                    <a:p>
                      <a:pPr algn="l" fontAlgn="b"/>
                      <a:r>
                        <a:rPr lang="en-US" sz="1700" b="1" dirty="0">
                          <a:solidFill>
                            <a:schemeClr val="tx1"/>
                          </a:solidFill>
                          <a:effectLst/>
                          <a:latin typeface="HelveticaNeueW01-75Bold"/>
                        </a:rPr>
                        <a:t>Quality Score</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tc>
                  <a:txBody>
                    <a:bodyPr/>
                    <a:lstStyle/>
                    <a:p>
                      <a:pPr algn="l" fontAlgn="b"/>
                      <a:r>
                        <a:rPr lang="en-US" sz="1700" b="1" dirty="0">
                          <a:solidFill>
                            <a:schemeClr val="tx1"/>
                          </a:solidFill>
                          <a:effectLst/>
                          <a:latin typeface="HelveticaNeueW01-75Bold"/>
                        </a:rPr>
                        <a:t>Probability of Incorrect Base Call</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tc>
                  <a:txBody>
                    <a:bodyPr/>
                    <a:lstStyle/>
                    <a:p>
                      <a:pPr algn="l" fontAlgn="b"/>
                      <a:r>
                        <a:rPr lang="en-US" sz="1700" b="1" dirty="0">
                          <a:solidFill>
                            <a:schemeClr val="tx1"/>
                          </a:solidFill>
                          <a:effectLst/>
                          <a:latin typeface="HelveticaNeueW01-75Bold"/>
                        </a:rPr>
                        <a:t>Inferred Base Call Accuracy</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214194137"/>
                  </a:ext>
                </a:extLst>
              </a:tr>
              <a:tr h="354210">
                <a:tc>
                  <a:txBody>
                    <a:bodyPr/>
                    <a:lstStyle/>
                    <a:p>
                      <a:pPr fontAlgn="t"/>
                      <a:r>
                        <a:rPr lang="en-US" sz="1700">
                          <a:effectLst/>
                        </a:rPr>
                        <a:t>10 (Q10)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1 in 10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90%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740278190"/>
                  </a:ext>
                </a:extLst>
              </a:tr>
              <a:tr h="354210">
                <a:tc>
                  <a:txBody>
                    <a:bodyPr/>
                    <a:lstStyle/>
                    <a:p>
                      <a:pPr fontAlgn="t"/>
                      <a:r>
                        <a:rPr lang="en-US" sz="1700">
                          <a:effectLst/>
                        </a:rPr>
                        <a:t>20 (Q20)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1 in 100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a:effectLst/>
                        </a:rPr>
                        <a:t>99%</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740711487"/>
                  </a:ext>
                </a:extLst>
              </a:tr>
              <a:tr h="354210">
                <a:tc>
                  <a:txBody>
                    <a:bodyPr/>
                    <a:lstStyle/>
                    <a:p>
                      <a:pPr fontAlgn="t"/>
                      <a:r>
                        <a:rPr lang="en-US" sz="1700">
                          <a:effectLst/>
                        </a:rPr>
                        <a:t>30 (Q30)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a:effectLst/>
                        </a:rPr>
                        <a:t>1 in 1000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99.9%</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944891160"/>
                  </a:ext>
                </a:extLst>
              </a:tr>
            </a:tbl>
          </a:graphicData>
        </a:graphic>
      </p:graphicFrame>
      <p:sp>
        <p:nvSpPr>
          <p:cNvPr id="8" name="TextBox 7">
            <a:extLst>
              <a:ext uri="{FF2B5EF4-FFF2-40B4-BE49-F238E27FC236}">
                <a16:creationId xmlns:a16="http://schemas.microsoft.com/office/drawing/2014/main" id="{E909376C-5B33-9A48-A466-B61A3F9186B9}"/>
              </a:ext>
            </a:extLst>
          </p:cNvPr>
          <p:cNvSpPr txBox="1"/>
          <p:nvPr/>
        </p:nvSpPr>
        <p:spPr>
          <a:xfrm>
            <a:off x="314969" y="4682032"/>
            <a:ext cx="1788823" cy="369332"/>
          </a:xfrm>
          <a:prstGeom prst="rect">
            <a:avLst/>
          </a:prstGeom>
          <a:noFill/>
        </p:spPr>
        <p:txBody>
          <a:bodyPr wrap="none" rtlCol="0">
            <a:spAutoFit/>
          </a:bodyPr>
          <a:lstStyle/>
          <a:p>
            <a:r>
              <a:rPr lang="en-US" dirty="0"/>
              <a:t>Back to our read:</a:t>
            </a:r>
          </a:p>
        </p:txBody>
      </p:sp>
      <p:sp>
        <p:nvSpPr>
          <p:cNvPr id="10" name="Rectangle 9">
            <a:extLst>
              <a:ext uri="{FF2B5EF4-FFF2-40B4-BE49-F238E27FC236}">
                <a16:creationId xmlns:a16="http://schemas.microsoft.com/office/drawing/2014/main" id="{0084B154-4F23-A14F-9095-0E7F23293CE5}"/>
              </a:ext>
            </a:extLst>
          </p:cNvPr>
          <p:cNvSpPr/>
          <p:nvPr/>
        </p:nvSpPr>
        <p:spPr>
          <a:xfrm>
            <a:off x="367364" y="5067199"/>
            <a:ext cx="4880952" cy="1200329"/>
          </a:xfrm>
          <a:prstGeom prst="rect">
            <a:avLst/>
          </a:prstGeom>
          <a:solidFill>
            <a:schemeClr val="bg1">
              <a:lumMod val="65000"/>
            </a:schemeClr>
          </a:solidFill>
        </p:spPr>
        <p:txBody>
          <a:bodyPr wrap="none">
            <a:spAutoFit/>
          </a:bodyPr>
          <a:lstStyle/>
          <a:p>
            <a:r>
              <a:rPr lang="en-US" dirty="0"/>
              <a:t>@SRR098401.109756285</a:t>
            </a:r>
          </a:p>
          <a:p>
            <a:r>
              <a:rPr lang="en-US" dirty="0"/>
              <a:t>GACTCACGTAACTTTAAACTCTAACAGAAATATACTA…</a:t>
            </a:r>
          </a:p>
          <a:p>
            <a:r>
              <a:rPr lang="en-US" dirty="0"/>
              <a:t>+</a:t>
            </a:r>
          </a:p>
          <a:p>
            <a:r>
              <a:rPr lang="en-US" dirty="0"/>
              <a:t>CAEFGDG?BCGGGEEDGGHGHGDFHEIEGGDDDD…</a:t>
            </a:r>
          </a:p>
        </p:txBody>
      </p:sp>
      <p:sp>
        <p:nvSpPr>
          <p:cNvPr id="12" name="TextBox 11">
            <a:extLst>
              <a:ext uri="{FF2B5EF4-FFF2-40B4-BE49-F238E27FC236}">
                <a16:creationId xmlns:a16="http://schemas.microsoft.com/office/drawing/2014/main" id="{59A88615-AFE3-1F49-8055-34C3E16D95DF}"/>
              </a:ext>
            </a:extLst>
          </p:cNvPr>
          <p:cNvSpPr txBox="1"/>
          <p:nvPr/>
        </p:nvSpPr>
        <p:spPr>
          <a:xfrm>
            <a:off x="578415" y="6404856"/>
            <a:ext cx="4564648" cy="369332"/>
          </a:xfrm>
          <a:prstGeom prst="rect">
            <a:avLst/>
          </a:prstGeom>
          <a:noFill/>
        </p:spPr>
        <p:txBody>
          <a:bodyPr wrap="none" rtlCol="0">
            <a:spAutoFit/>
          </a:bodyPr>
          <a:lstStyle/>
          <a:p>
            <a:r>
              <a:rPr lang="en-US" dirty="0"/>
              <a:t>C –&gt; Q =  34 -&gt; Probability &lt; 1/1000 of an error</a:t>
            </a:r>
          </a:p>
        </p:txBody>
      </p:sp>
      <p:cxnSp>
        <p:nvCxnSpPr>
          <p:cNvPr id="13" name="Straight Arrow Connector 12" descr="arrow pointing to the C in the quality string">
            <a:extLst>
              <a:ext uri="{FF2B5EF4-FFF2-40B4-BE49-F238E27FC236}">
                <a16:creationId xmlns:a16="http://schemas.microsoft.com/office/drawing/2014/main" id="{BC838E58-F740-0D40-96A7-EB1C76A3B257}"/>
              </a:ext>
            </a:extLst>
          </p:cNvPr>
          <p:cNvCxnSpPr>
            <a:cxnSpLocks/>
          </p:cNvCxnSpPr>
          <p:nvPr/>
        </p:nvCxnSpPr>
        <p:spPr>
          <a:xfrm flipV="1">
            <a:off x="535118" y="6170478"/>
            <a:ext cx="0" cy="468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9299C74-8389-804F-817C-F9AA491C3442}"/>
              </a:ext>
            </a:extLst>
          </p:cNvPr>
          <p:cNvSpPr txBox="1">
            <a:spLocks/>
          </p:cNvSpPr>
          <p:nvPr/>
        </p:nvSpPr>
        <p:spPr>
          <a:xfrm>
            <a:off x="0" y="0"/>
            <a:ext cx="10515600" cy="744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Base Quality Scores</a:t>
            </a:r>
          </a:p>
        </p:txBody>
      </p:sp>
    </p:spTree>
    <p:extLst>
      <p:ext uri="{BB962C8B-B14F-4D97-AF65-F5344CB8AC3E}">
        <p14:creationId xmlns:p14="http://schemas.microsoft.com/office/powerpoint/2010/main" val="1962611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9299C74-8389-804F-817C-F9AA491C3442}"/>
              </a:ext>
            </a:extLst>
          </p:cNvPr>
          <p:cNvSpPr txBox="1">
            <a:spLocks/>
          </p:cNvSpPr>
          <p:nvPr/>
        </p:nvSpPr>
        <p:spPr>
          <a:xfrm>
            <a:off x="0" y="0"/>
            <a:ext cx="10515600" cy="744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Base Quality Scores</a:t>
            </a:r>
          </a:p>
        </p:txBody>
      </p:sp>
      <p:pic>
        <p:nvPicPr>
          <p:cNvPr id="5" name="Picture 4" descr="A screenshot of a social media post&#10;&#10;Description automatically generated">
            <a:extLst>
              <a:ext uri="{FF2B5EF4-FFF2-40B4-BE49-F238E27FC236}">
                <a16:creationId xmlns:a16="http://schemas.microsoft.com/office/drawing/2014/main" id="{09C5FAAF-640E-7C4D-8173-C33243AD407C}"/>
              </a:ext>
            </a:extLst>
          </p:cNvPr>
          <p:cNvPicPr>
            <a:picLocks noChangeAspect="1"/>
          </p:cNvPicPr>
          <p:nvPr/>
        </p:nvPicPr>
        <p:blipFill>
          <a:blip r:embed="rId2"/>
          <a:stretch>
            <a:fillRect/>
          </a:stretch>
        </p:blipFill>
        <p:spPr>
          <a:xfrm>
            <a:off x="927847" y="1026219"/>
            <a:ext cx="10336306" cy="4805561"/>
          </a:xfrm>
          <a:prstGeom prst="rect">
            <a:avLst/>
          </a:prstGeom>
        </p:spPr>
      </p:pic>
      <p:sp>
        <p:nvSpPr>
          <p:cNvPr id="6" name="TextBox 5">
            <a:extLst>
              <a:ext uri="{FF2B5EF4-FFF2-40B4-BE49-F238E27FC236}">
                <a16:creationId xmlns:a16="http://schemas.microsoft.com/office/drawing/2014/main" id="{21328421-EAC6-F448-9BAA-B63EDCFA7BE1}"/>
              </a:ext>
            </a:extLst>
          </p:cNvPr>
          <p:cNvSpPr txBox="1"/>
          <p:nvPr/>
        </p:nvSpPr>
        <p:spPr>
          <a:xfrm>
            <a:off x="7691718" y="6387353"/>
            <a:ext cx="4360746" cy="369332"/>
          </a:xfrm>
          <a:prstGeom prst="rect">
            <a:avLst/>
          </a:prstGeom>
          <a:noFill/>
        </p:spPr>
        <p:txBody>
          <a:bodyPr wrap="none" rtlCol="0">
            <a:spAutoFit/>
          </a:bodyPr>
          <a:lstStyle/>
          <a:p>
            <a:r>
              <a:rPr lang="en-US" dirty="0">
                <a:hlinkClick r:id="rId3"/>
              </a:rPr>
              <a:t>https://en.wikipedia.org/wiki/FASTQ_format</a:t>
            </a:r>
            <a:endParaRPr lang="en-US" dirty="0"/>
          </a:p>
        </p:txBody>
      </p:sp>
    </p:spTree>
    <p:extLst>
      <p:ext uri="{BB962C8B-B14F-4D97-AF65-F5344CB8AC3E}">
        <p14:creationId xmlns:p14="http://schemas.microsoft.com/office/powerpoint/2010/main" val="416231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Raw read quality control</a:t>
            </a:r>
          </a:p>
        </p:txBody>
      </p:sp>
      <p:sp>
        <p:nvSpPr>
          <p:cNvPr id="3" name="TextBox 2">
            <a:extLst>
              <a:ext uri="{FF2B5EF4-FFF2-40B4-BE49-F238E27FC236}">
                <a16:creationId xmlns:a16="http://schemas.microsoft.com/office/drawing/2014/main" id="{B8818D69-62EC-6E4C-9020-ED7FCE388BAF}"/>
              </a:ext>
            </a:extLst>
          </p:cNvPr>
          <p:cNvSpPr txBox="1"/>
          <p:nvPr/>
        </p:nvSpPr>
        <p:spPr>
          <a:xfrm>
            <a:off x="914400" y="1435395"/>
            <a:ext cx="5350119" cy="3170099"/>
          </a:xfrm>
          <a:prstGeom prst="rect">
            <a:avLst/>
          </a:prstGeom>
          <a:noFill/>
        </p:spPr>
        <p:txBody>
          <a:bodyPr wrap="none" rtlCol="0">
            <a:spAutoFit/>
          </a:bodyPr>
          <a:lstStyle/>
          <a:p>
            <a:endParaRPr lang="en-US" sz="2000" dirty="0"/>
          </a:p>
          <a:p>
            <a:pPr marL="285750" indent="-285750">
              <a:buFont typeface="Arial" panose="020B0604020202020204" pitchFamily="34" charset="0"/>
              <a:buChar char="•"/>
            </a:pPr>
            <a:r>
              <a:rPr lang="en-US" sz="2000" dirty="0"/>
              <a:t>Quality distribution over the length of the read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GC content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Per base sequence content</a:t>
            </a:r>
          </a:p>
          <a:p>
            <a:endParaRPr lang="en-US" sz="2000" dirty="0"/>
          </a:p>
          <a:p>
            <a:pPr marL="285750" indent="-285750">
              <a:buFont typeface="Arial" panose="020B0604020202020204" pitchFamily="34" charset="0"/>
              <a:buChar char="•"/>
            </a:pPr>
            <a:r>
              <a:rPr lang="en-US" sz="2000" dirty="0"/>
              <a:t>Adapters in Sequence</a:t>
            </a:r>
          </a:p>
          <a:p>
            <a:pPr marL="285750" indent="-28575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2996330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Sequence Quality Histogram</a:t>
            </a:r>
          </a:p>
        </p:txBody>
      </p:sp>
      <p:pic>
        <p:nvPicPr>
          <p:cNvPr id="7" name="Picture 6" descr="A close up of text on a white background&#10;&#10;Description automatically generated">
            <a:extLst>
              <a:ext uri="{FF2B5EF4-FFF2-40B4-BE49-F238E27FC236}">
                <a16:creationId xmlns:a16="http://schemas.microsoft.com/office/drawing/2014/main" id="{0163705F-40A4-954D-81D3-18D2E7BBC102}"/>
              </a:ext>
            </a:extLst>
          </p:cNvPr>
          <p:cNvPicPr>
            <a:picLocks noChangeAspect="1"/>
          </p:cNvPicPr>
          <p:nvPr/>
        </p:nvPicPr>
        <p:blipFill rotWithShape="1">
          <a:blip r:embed="rId2"/>
          <a:srcRect b="49201"/>
          <a:stretch/>
        </p:blipFill>
        <p:spPr>
          <a:xfrm>
            <a:off x="463076" y="1341468"/>
            <a:ext cx="5036972" cy="3672974"/>
          </a:xfrm>
          <a:prstGeom prst="rect">
            <a:avLst/>
          </a:prstGeom>
        </p:spPr>
      </p:pic>
      <p:sp>
        <p:nvSpPr>
          <p:cNvPr id="3" name="TextBox 2">
            <a:extLst>
              <a:ext uri="{FF2B5EF4-FFF2-40B4-BE49-F238E27FC236}">
                <a16:creationId xmlns:a16="http://schemas.microsoft.com/office/drawing/2014/main" id="{7F17D522-7A16-E74F-AAAA-85F0CDF8B6CB}"/>
              </a:ext>
            </a:extLst>
          </p:cNvPr>
          <p:cNvSpPr txBox="1"/>
          <p:nvPr/>
        </p:nvSpPr>
        <p:spPr>
          <a:xfrm>
            <a:off x="6096000" y="5193366"/>
            <a:ext cx="4767818" cy="646331"/>
          </a:xfrm>
          <a:prstGeom prst="rect">
            <a:avLst/>
          </a:prstGeom>
          <a:noFill/>
        </p:spPr>
        <p:txBody>
          <a:bodyPr wrap="square" rtlCol="0">
            <a:spAutoFit/>
          </a:bodyPr>
          <a:lstStyle/>
          <a:p>
            <a:r>
              <a:rPr lang="en-US" dirty="0"/>
              <a:t>BAD</a:t>
            </a:r>
          </a:p>
          <a:p>
            <a:r>
              <a:rPr lang="en-US" dirty="0"/>
              <a:t>Read quality drops at the beginning and end</a:t>
            </a:r>
          </a:p>
        </p:txBody>
      </p:sp>
      <p:sp>
        <p:nvSpPr>
          <p:cNvPr id="9" name="TextBox 8">
            <a:extLst>
              <a:ext uri="{FF2B5EF4-FFF2-40B4-BE49-F238E27FC236}">
                <a16:creationId xmlns:a16="http://schemas.microsoft.com/office/drawing/2014/main" id="{B748242F-FBD1-B740-8DA7-D007E0D96B7B}"/>
              </a:ext>
            </a:extLst>
          </p:cNvPr>
          <p:cNvSpPr txBox="1"/>
          <p:nvPr/>
        </p:nvSpPr>
        <p:spPr>
          <a:xfrm>
            <a:off x="850710" y="5193366"/>
            <a:ext cx="4126881" cy="646331"/>
          </a:xfrm>
          <a:prstGeom prst="rect">
            <a:avLst/>
          </a:prstGeom>
          <a:noFill/>
        </p:spPr>
        <p:txBody>
          <a:bodyPr wrap="square" rtlCol="0">
            <a:spAutoFit/>
          </a:bodyPr>
          <a:lstStyle/>
          <a:p>
            <a:r>
              <a:rPr lang="en-US" dirty="0"/>
              <a:t>GOOD</a:t>
            </a:r>
          </a:p>
          <a:p>
            <a:r>
              <a:rPr lang="en-US" dirty="0"/>
              <a:t>High quality over the length of the read</a:t>
            </a:r>
          </a:p>
        </p:txBody>
      </p:sp>
      <p:pic>
        <p:nvPicPr>
          <p:cNvPr id="11" name="Picture 10" descr="A close up of text on a white background&#10;&#10;Description automatically generated">
            <a:extLst>
              <a:ext uri="{FF2B5EF4-FFF2-40B4-BE49-F238E27FC236}">
                <a16:creationId xmlns:a16="http://schemas.microsoft.com/office/drawing/2014/main" id="{715282B7-E6CD-5640-9AF0-1B7F0032C557}"/>
              </a:ext>
            </a:extLst>
          </p:cNvPr>
          <p:cNvPicPr>
            <a:picLocks noChangeAspect="1"/>
          </p:cNvPicPr>
          <p:nvPr/>
        </p:nvPicPr>
        <p:blipFill rotWithShape="1">
          <a:blip r:embed="rId2"/>
          <a:srcRect t="50973"/>
          <a:stretch/>
        </p:blipFill>
        <p:spPr>
          <a:xfrm>
            <a:off x="5814894" y="1341468"/>
            <a:ext cx="4926842" cy="3467401"/>
          </a:xfrm>
          <a:prstGeom prst="rect">
            <a:avLst/>
          </a:prstGeom>
        </p:spPr>
      </p:pic>
      <p:pic>
        <p:nvPicPr>
          <p:cNvPr id="8" name="Picture 7">
            <a:extLst>
              <a:ext uri="{FF2B5EF4-FFF2-40B4-BE49-F238E27FC236}">
                <a16:creationId xmlns:a16="http://schemas.microsoft.com/office/drawing/2014/main" id="{95761433-A754-E440-B61F-2DC8045E2E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103" t="32758" r="40442" b="61111"/>
          <a:stretch/>
        </p:blipFill>
        <p:spPr>
          <a:xfrm>
            <a:off x="4052664" y="6049833"/>
            <a:ext cx="2147454" cy="646331"/>
          </a:xfrm>
          <a:prstGeom prst="rect">
            <a:avLst/>
          </a:prstGeom>
        </p:spPr>
      </p:pic>
      <p:sp>
        <p:nvSpPr>
          <p:cNvPr id="10" name="TextBox 9">
            <a:extLst>
              <a:ext uri="{FF2B5EF4-FFF2-40B4-BE49-F238E27FC236}">
                <a16:creationId xmlns:a16="http://schemas.microsoft.com/office/drawing/2014/main" id="{4B35ECD8-01B3-3A43-B490-1DCF3B81462A}"/>
              </a:ext>
            </a:extLst>
          </p:cNvPr>
          <p:cNvSpPr txBox="1"/>
          <p:nvPr/>
        </p:nvSpPr>
        <p:spPr>
          <a:xfrm>
            <a:off x="1976988" y="4798564"/>
            <a:ext cx="2079800" cy="369332"/>
          </a:xfrm>
          <a:prstGeom prst="rect">
            <a:avLst/>
          </a:prstGeom>
          <a:solidFill>
            <a:schemeClr val="bg1"/>
          </a:solidFill>
        </p:spPr>
        <p:txBody>
          <a:bodyPr wrap="none" rtlCol="0">
            <a:spAutoFit/>
          </a:bodyPr>
          <a:lstStyle/>
          <a:p>
            <a:r>
              <a:rPr lang="en-US" dirty="0"/>
              <a:t>Position in read (bp)</a:t>
            </a:r>
          </a:p>
        </p:txBody>
      </p:sp>
      <p:sp>
        <p:nvSpPr>
          <p:cNvPr id="12" name="TextBox 11">
            <a:extLst>
              <a:ext uri="{FF2B5EF4-FFF2-40B4-BE49-F238E27FC236}">
                <a16:creationId xmlns:a16="http://schemas.microsoft.com/office/drawing/2014/main" id="{F609033C-4A74-C846-BDDE-F3B77D33DC63}"/>
              </a:ext>
            </a:extLst>
          </p:cNvPr>
          <p:cNvSpPr txBox="1"/>
          <p:nvPr/>
        </p:nvSpPr>
        <p:spPr>
          <a:xfrm>
            <a:off x="7440009" y="4631785"/>
            <a:ext cx="2079800" cy="369332"/>
          </a:xfrm>
          <a:prstGeom prst="rect">
            <a:avLst/>
          </a:prstGeom>
          <a:solidFill>
            <a:schemeClr val="bg1"/>
          </a:solidFill>
        </p:spPr>
        <p:txBody>
          <a:bodyPr wrap="none" rtlCol="0">
            <a:spAutoFit/>
          </a:bodyPr>
          <a:lstStyle/>
          <a:p>
            <a:r>
              <a:rPr lang="en-US" dirty="0"/>
              <a:t>Position in read (bp)</a:t>
            </a:r>
          </a:p>
        </p:txBody>
      </p:sp>
      <p:sp>
        <p:nvSpPr>
          <p:cNvPr id="13" name="TextBox 12">
            <a:extLst>
              <a:ext uri="{FF2B5EF4-FFF2-40B4-BE49-F238E27FC236}">
                <a16:creationId xmlns:a16="http://schemas.microsoft.com/office/drawing/2014/main" id="{2555B8B4-DD0C-2F40-9E6F-5F99CB938A57}"/>
              </a:ext>
            </a:extLst>
          </p:cNvPr>
          <p:cNvSpPr txBox="1"/>
          <p:nvPr/>
        </p:nvSpPr>
        <p:spPr>
          <a:xfrm rot="16200000">
            <a:off x="-66490" y="2993289"/>
            <a:ext cx="1428468" cy="369332"/>
          </a:xfrm>
          <a:prstGeom prst="rect">
            <a:avLst/>
          </a:prstGeom>
          <a:solidFill>
            <a:schemeClr val="bg1"/>
          </a:solidFill>
        </p:spPr>
        <p:txBody>
          <a:bodyPr wrap="none" rtlCol="0">
            <a:spAutoFit/>
          </a:bodyPr>
          <a:lstStyle/>
          <a:p>
            <a:r>
              <a:rPr lang="en-US" dirty="0"/>
              <a:t>Quality Score</a:t>
            </a:r>
          </a:p>
        </p:txBody>
      </p:sp>
    </p:spTree>
    <p:extLst>
      <p:ext uri="{BB962C8B-B14F-4D97-AF65-F5344CB8AC3E}">
        <p14:creationId xmlns:p14="http://schemas.microsoft.com/office/powerpoint/2010/main" val="420409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EEE268-C65C-A441-8094-72A847254214}"/>
              </a:ext>
            </a:extLst>
          </p:cNvPr>
          <p:cNvSpPr txBox="1"/>
          <p:nvPr/>
        </p:nvSpPr>
        <p:spPr>
          <a:xfrm>
            <a:off x="1429584" y="1841296"/>
            <a:ext cx="9332832" cy="2308324"/>
          </a:xfrm>
          <a:prstGeom prst="rect">
            <a:avLst/>
          </a:prstGeom>
          <a:noFill/>
        </p:spPr>
        <p:txBody>
          <a:bodyPr wrap="square" rtlCol="0">
            <a:spAutoFit/>
          </a:bodyPr>
          <a:lstStyle/>
          <a:p>
            <a:r>
              <a:rPr lang="en-US" dirty="0"/>
              <a:t>10/27</a:t>
            </a:r>
          </a:p>
          <a:p>
            <a:pPr marL="342900" indent="-342900">
              <a:buFont typeface="+mj-lt"/>
              <a:buAutoNum type="arabicPeriod"/>
            </a:pPr>
            <a:r>
              <a:rPr lang="en-US" dirty="0"/>
              <a:t>RNA sequencing</a:t>
            </a:r>
          </a:p>
          <a:p>
            <a:pPr marL="800100" lvl="1" indent="-342900">
              <a:buFont typeface="Arial" panose="020B0604020202020204" pitchFamily="34" charset="0"/>
              <a:buChar char="•"/>
            </a:pPr>
            <a:r>
              <a:rPr lang="en-US" dirty="0"/>
              <a:t>Bulk RNA sequencing </a:t>
            </a:r>
          </a:p>
          <a:p>
            <a:pPr marL="800100" lvl="1" indent="-342900">
              <a:buFont typeface="Arial" panose="020B0604020202020204" pitchFamily="34" charset="0"/>
              <a:buChar char="•"/>
            </a:pPr>
            <a:r>
              <a:rPr lang="en-US" dirty="0"/>
              <a:t>Single cell RNA sequencing </a:t>
            </a:r>
          </a:p>
          <a:p>
            <a:pPr marL="342900" indent="-342900">
              <a:buFont typeface="+mj-lt"/>
              <a:buAutoNum type="arabicPeriod"/>
            </a:pPr>
            <a:r>
              <a:rPr lang="en-US" dirty="0"/>
              <a:t>Intro to Galaxy platform for bioinformatics</a:t>
            </a:r>
          </a:p>
          <a:p>
            <a:pPr marL="342900" indent="-342900">
              <a:buFont typeface="+mj-lt"/>
              <a:buAutoNum type="arabicPeriod"/>
            </a:pPr>
            <a:endParaRPr lang="en-US" dirty="0"/>
          </a:p>
          <a:p>
            <a:r>
              <a:rPr lang="en-US" dirty="0"/>
              <a:t>11/3 </a:t>
            </a:r>
          </a:p>
          <a:p>
            <a:pPr marL="342900" indent="-342900">
              <a:buFont typeface="+mj-lt"/>
              <a:buAutoNum type="arabicPeriod"/>
            </a:pPr>
            <a:r>
              <a:rPr lang="en-US" dirty="0"/>
              <a:t>Work through </a:t>
            </a:r>
            <a:r>
              <a:rPr lang="en-US" dirty="0" err="1"/>
              <a:t>RNAseq</a:t>
            </a:r>
            <a:r>
              <a:rPr lang="en-US" dirty="0"/>
              <a:t> example together on Galaxy</a:t>
            </a:r>
          </a:p>
        </p:txBody>
      </p:sp>
      <p:sp>
        <p:nvSpPr>
          <p:cNvPr id="3" name="Title 1">
            <a:extLst>
              <a:ext uri="{FF2B5EF4-FFF2-40B4-BE49-F238E27FC236}">
                <a16:creationId xmlns:a16="http://schemas.microsoft.com/office/drawing/2014/main" id="{7FB0F3FF-E74E-FA43-9A73-64CD4F9C95F1}"/>
              </a:ext>
            </a:extLst>
          </p:cNvPr>
          <p:cNvSpPr txBox="1">
            <a:spLocks/>
          </p:cNvSpPr>
          <p:nvPr/>
        </p:nvSpPr>
        <p:spPr>
          <a:xfrm>
            <a:off x="138801" y="209602"/>
            <a:ext cx="10515600" cy="8408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rPr>
              <a:t>Overview</a:t>
            </a:r>
          </a:p>
        </p:txBody>
      </p:sp>
    </p:spTree>
    <p:extLst>
      <p:ext uri="{BB962C8B-B14F-4D97-AF65-F5344CB8AC3E}">
        <p14:creationId xmlns:p14="http://schemas.microsoft.com/office/powerpoint/2010/main" val="842271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sequence GC content</a:t>
            </a:r>
          </a:p>
        </p:txBody>
      </p:sp>
      <p:pic>
        <p:nvPicPr>
          <p:cNvPr id="5" name="Picture 4" descr="A picture containing text, map&#10;&#10;Description automatically generated">
            <a:extLst>
              <a:ext uri="{FF2B5EF4-FFF2-40B4-BE49-F238E27FC236}">
                <a16:creationId xmlns:a16="http://schemas.microsoft.com/office/drawing/2014/main" id="{C0E9A3BD-2306-F040-9F4D-D036713528E6}"/>
              </a:ext>
            </a:extLst>
          </p:cNvPr>
          <p:cNvPicPr>
            <a:picLocks noChangeAspect="1"/>
          </p:cNvPicPr>
          <p:nvPr/>
        </p:nvPicPr>
        <p:blipFill>
          <a:blip r:embed="rId2"/>
          <a:stretch>
            <a:fillRect/>
          </a:stretch>
        </p:blipFill>
        <p:spPr>
          <a:xfrm>
            <a:off x="6096000" y="982459"/>
            <a:ext cx="5855559" cy="4222376"/>
          </a:xfrm>
          <a:prstGeom prst="rect">
            <a:avLst/>
          </a:prstGeom>
        </p:spPr>
      </p:pic>
      <p:sp>
        <p:nvSpPr>
          <p:cNvPr id="8" name="TextBox 7">
            <a:extLst>
              <a:ext uri="{FF2B5EF4-FFF2-40B4-BE49-F238E27FC236}">
                <a16:creationId xmlns:a16="http://schemas.microsoft.com/office/drawing/2014/main" id="{35EA99A6-96BD-794B-A144-03B8A02E9D1E}"/>
              </a:ext>
            </a:extLst>
          </p:cNvPr>
          <p:cNvSpPr txBox="1"/>
          <p:nvPr/>
        </p:nvSpPr>
        <p:spPr>
          <a:xfrm>
            <a:off x="753037" y="5600339"/>
            <a:ext cx="4153646" cy="646331"/>
          </a:xfrm>
          <a:prstGeom prst="rect">
            <a:avLst/>
          </a:prstGeom>
          <a:noFill/>
        </p:spPr>
        <p:txBody>
          <a:bodyPr wrap="square" rtlCol="0">
            <a:spAutoFit/>
          </a:bodyPr>
          <a:lstStyle/>
          <a:p>
            <a:r>
              <a:rPr lang="en-US" dirty="0"/>
              <a:t>GOOD: follows normal distribution (sum of deviations is &lt; 15% of reads)</a:t>
            </a:r>
          </a:p>
        </p:txBody>
      </p:sp>
      <p:sp>
        <p:nvSpPr>
          <p:cNvPr id="9" name="TextBox 8">
            <a:extLst>
              <a:ext uri="{FF2B5EF4-FFF2-40B4-BE49-F238E27FC236}">
                <a16:creationId xmlns:a16="http://schemas.microsoft.com/office/drawing/2014/main" id="{1AF3D771-6919-FD43-8D40-5195FF6E1925}"/>
              </a:ext>
            </a:extLst>
          </p:cNvPr>
          <p:cNvSpPr txBox="1"/>
          <p:nvPr/>
        </p:nvSpPr>
        <p:spPr>
          <a:xfrm>
            <a:off x="6768354" y="5554484"/>
            <a:ext cx="4153646" cy="646331"/>
          </a:xfrm>
          <a:prstGeom prst="rect">
            <a:avLst/>
          </a:prstGeom>
          <a:noFill/>
        </p:spPr>
        <p:txBody>
          <a:bodyPr wrap="square" rtlCol="0">
            <a:spAutoFit/>
          </a:bodyPr>
          <a:lstStyle/>
          <a:p>
            <a:r>
              <a:rPr lang="en-US" dirty="0"/>
              <a:t>BAD: can indicate contamination with adapter dimers, or another species </a:t>
            </a:r>
          </a:p>
        </p:txBody>
      </p:sp>
      <p:pic>
        <p:nvPicPr>
          <p:cNvPr id="11" name="Picture 10">
            <a:extLst>
              <a:ext uri="{FF2B5EF4-FFF2-40B4-BE49-F238E27FC236}">
                <a16:creationId xmlns:a16="http://schemas.microsoft.com/office/drawing/2014/main" id="{EB03DC51-BE9D-F34F-A757-FEE512595B65}"/>
              </a:ext>
            </a:extLst>
          </p:cNvPr>
          <p:cNvPicPr>
            <a:picLocks noChangeAspect="1"/>
          </p:cNvPicPr>
          <p:nvPr/>
        </p:nvPicPr>
        <p:blipFill>
          <a:blip r:embed="rId3"/>
          <a:stretch>
            <a:fillRect/>
          </a:stretch>
        </p:blipFill>
        <p:spPr>
          <a:xfrm>
            <a:off x="325153" y="982459"/>
            <a:ext cx="5770847" cy="4222376"/>
          </a:xfrm>
          <a:prstGeom prst="rect">
            <a:avLst/>
          </a:prstGeom>
        </p:spPr>
      </p:pic>
      <p:sp>
        <p:nvSpPr>
          <p:cNvPr id="3" name="TextBox 2">
            <a:extLst>
              <a:ext uri="{FF2B5EF4-FFF2-40B4-BE49-F238E27FC236}">
                <a16:creationId xmlns:a16="http://schemas.microsoft.com/office/drawing/2014/main" id="{598A7CA0-4816-664A-87C8-A37FC1EA6464}"/>
              </a:ext>
            </a:extLst>
          </p:cNvPr>
          <p:cNvSpPr txBox="1"/>
          <p:nvPr/>
        </p:nvSpPr>
        <p:spPr>
          <a:xfrm rot="16200000">
            <a:off x="-481936" y="3244334"/>
            <a:ext cx="1814086" cy="369332"/>
          </a:xfrm>
          <a:prstGeom prst="rect">
            <a:avLst/>
          </a:prstGeom>
          <a:noFill/>
        </p:spPr>
        <p:txBody>
          <a:bodyPr wrap="none" rtlCol="0">
            <a:spAutoFit/>
          </a:bodyPr>
          <a:lstStyle/>
          <a:p>
            <a:r>
              <a:rPr lang="en-US" dirty="0"/>
              <a:t>Number of Reads</a:t>
            </a:r>
          </a:p>
        </p:txBody>
      </p:sp>
      <p:sp>
        <p:nvSpPr>
          <p:cNvPr id="10" name="TextBox 9">
            <a:extLst>
              <a:ext uri="{FF2B5EF4-FFF2-40B4-BE49-F238E27FC236}">
                <a16:creationId xmlns:a16="http://schemas.microsoft.com/office/drawing/2014/main" id="{26A7FD88-234B-FD4E-A996-1F8E0F9E7D27}"/>
              </a:ext>
            </a:extLst>
          </p:cNvPr>
          <p:cNvSpPr txBox="1"/>
          <p:nvPr/>
        </p:nvSpPr>
        <p:spPr>
          <a:xfrm>
            <a:off x="2116688" y="5007469"/>
            <a:ext cx="2187778" cy="369332"/>
          </a:xfrm>
          <a:prstGeom prst="rect">
            <a:avLst/>
          </a:prstGeom>
          <a:solidFill>
            <a:schemeClr val="bg1"/>
          </a:solidFill>
        </p:spPr>
        <p:txBody>
          <a:bodyPr wrap="none" rtlCol="0">
            <a:spAutoFit/>
          </a:bodyPr>
          <a:lstStyle/>
          <a:p>
            <a:r>
              <a:rPr lang="en-US" dirty="0"/>
              <a:t>Mean GC content (%)</a:t>
            </a:r>
          </a:p>
        </p:txBody>
      </p:sp>
      <p:sp>
        <p:nvSpPr>
          <p:cNvPr id="12" name="TextBox 11">
            <a:extLst>
              <a:ext uri="{FF2B5EF4-FFF2-40B4-BE49-F238E27FC236}">
                <a16:creationId xmlns:a16="http://schemas.microsoft.com/office/drawing/2014/main" id="{6D234B5C-8EC9-5947-A112-992D97BF9C6E}"/>
              </a:ext>
            </a:extLst>
          </p:cNvPr>
          <p:cNvSpPr txBox="1"/>
          <p:nvPr/>
        </p:nvSpPr>
        <p:spPr>
          <a:xfrm>
            <a:off x="8034888" y="5114299"/>
            <a:ext cx="2187778" cy="369332"/>
          </a:xfrm>
          <a:prstGeom prst="rect">
            <a:avLst/>
          </a:prstGeom>
          <a:solidFill>
            <a:schemeClr val="bg1"/>
          </a:solidFill>
        </p:spPr>
        <p:txBody>
          <a:bodyPr wrap="none" rtlCol="0">
            <a:spAutoFit/>
          </a:bodyPr>
          <a:lstStyle/>
          <a:p>
            <a:r>
              <a:rPr lang="en-US" dirty="0"/>
              <a:t>Mean GC content (%)</a:t>
            </a:r>
          </a:p>
        </p:txBody>
      </p:sp>
      <p:sp>
        <p:nvSpPr>
          <p:cNvPr id="13" name="TextBox 12">
            <a:extLst>
              <a:ext uri="{FF2B5EF4-FFF2-40B4-BE49-F238E27FC236}">
                <a16:creationId xmlns:a16="http://schemas.microsoft.com/office/drawing/2014/main" id="{170AB07E-BEB4-AB49-855F-94D874594A34}"/>
              </a:ext>
            </a:extLst>
          </p:cNvPr>
          <p:cNvSpPr txBox="1"/>
          <p:nvPr/>
        </p:nvSpPr>
        <p:spPr>
          <a:xfrm>
            <a:off x="8022188" y="5114299"/>
            <a:ext cx="2187778" cy="369332"/>
          </a:xfrm>
          <a:prstGeom prst="rect">
            <a:avLst/>
          </a:prstGeom>
          <a:solidFill>
            <a:schemeClr val="bg1"/>
          </a:solidFill>
        </p:spPr>
        <p:txBody>
          <a:bodyPr wrap="none" rtlCol="0">
            <a:spAutoFit/>
          </a:bodyPr>
          <a:lstStyle/>
          <a:p>
            <a:r>
              <a:rPr lang="en-US" dirty="0"/>
              <a:t>Mean GC content (%)</a:t>
            </a:r>
          </a:p>
        </p:txBody>
      </p:sp>
    </p:spTree>
    <p:extLst>
      <p:ext uri="{BB962C8B-B14F-4D97-AF65-F5344CB8AC3E}">
        <p14:creationId xmlns:p14="http://schemas.microsoft.com/office/powerpoint/2010/main" val="1571614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Base Sequence Content</a:t>
            </a:r>
          </a:p>
        </p:txBody>
      </p:sp>
      <p:pic>
        <p:nvPicPr>
          <p:cNvPr id="4" name="Picture 3" descr="A screenshot of a cell phone&#10;&#10;Description automatically generated">
            <a:extLst>
              <a:ext uri="{FF2B5EF4-FFF2-40B4-BE49-F238E27FC236}">
                <a16:creationId xmlns:a16="http://schemas.microsoft.com/office/drawing/2014/main" id="{E8B82AF5-716D-104A-9926-2054F2F41CC8}"/>
              </a:ext>
            </a:extLst>
          </p:cNvPr>
          <p:cNvPicPr>
            <a:picLocks noChangeAspect="1"/>
          </p:cNvPicPr>
          <p:nvPr/>
        </p:nvPicPr>
        <p:blipFill rotWithShape="1">
          <a:blip r:embed="rId2"/>
          <a:srcRect t="8872"/>
          <a:stretch/>
        </p:blipFill>
        <p:spPr>
          <a:xfrm>
            <a:off x="2559347" y="1269242"/>
            <a:ext cx="5724843" cy="3477972"/>
          </a:xfrm>
          <a:prstGeom prst="rect">
            <a:avLst/>
          </a:prstGeom>
        </p:spPr>
      </p:pic>
      <p:sp>
        <p:nvSpPr>
          <p:cNvPr id="11" name="TextBox 10">
            <a:extLst>
              <a:ext uri="{FF2B5EF4-FFF2-40B4-BE49-F238E27FC236}">
                <a16:creationId xmlns:a16="http://schemas.microsoft.com/office/drawing/2014/main" id="{A58BB907-4D2B-1546-8822-E9BD17C18876}"/>
              </a:ext>
            </a:extLst>
          </p:cNvPr>
          <p:cNvSpPr txBox="1"/>
          <p:nvPr/>
        </p:nvSpPr>
        <p:spPr>
          <a:xfrm>
            <a:off x="310681" y="4549676"/>
            <a:ext cx="10222173" cy="2308324"/>
          </a:xfrm>
          <a:prstGeom prst="rect">
            <a:avLst/>
          </a:prstGeom>
          <a:noFill/>
        </p:spPr>
        <p:txBody>
          <a:bodyPr wrap="square" rtlCol="0">
            <a:spAutoFit/>
          </a:bodyPr>
          <a:lstStyle/>
          <a:p>
            <a:r>
              <a:rPr lang="en-US" dirty="0"/>
              <a:t>EXPECTED for </a:t>
            </a:r>
            <a:r>
              <a:rPr lang="en-US" dirty="0" err="1"/>
              <a:t>RNAseq</a:t>
            </a:r>
            <a:endParaRPr lang="en-US" dirty="0"/>
          </a:p>
          <a:p>
            <a:pPr marL="285750" indent="-285750">
              <a:buFont typeface="Arial" panose="020B0604020202020204" pitchFamily="34" charset="0"/>
              <a:buChar char="•"/>
            </a:pPr>
            <a:r>
              <a:rPr lang="en-US" dirty="0"/>
              <a:t>Proportion of each position for which each DNA base has been called</a:t>
            </a:r>
          </a:p>
          <a:p>
            <a:pPr marL="285750" indent="-285750">
              <a:buFont typeface="Arial" panose="020B0604020202020204" pitchFamily="34" charset="0"/>
              <a:buChar char="•"/>
            </a:pPr>
            <a:r>
              <a:rPr lang="en-US" dirty="0" err="1"/>
              <a:t>RNAseq</a:t>
            </a:r>
            <a:r>
              <a:rPr lang="en-US" dirty="0"/>
              <a:t> data tends to show a positional sequence bias in the first ~12 bases</a:t>
            </a:r>
          </a:p>
          <a:p>
            <a:pPr marL="285750" indent="-285750">
              <a:buFont typeface="Arial" panose="020B0604020202020204" pitchFamily="34" charset="0"/>
              <a:buChar char="•"/>
            </a:pPr>
            <a:r>
              <a:rPr lang="en-US" dirty="0"/>
              <a:t>The "random" priming step during library construction is not truly random and certain hexamers are more prevalent than others</a:t>
            </a:r>
          </a:p>
          <a:p>
            <a:pPr marL="285750" indent="-285750">
              <a:buFont typeface="Arial" panose="020B0604020202020204" pitchFamily="34" charset="0"/>
              <a:buChar char="•"/>
            </a:pPr>
            <a:r>
              <a:rPr lang="en-US" dirty="0"/>
              <a:t>Studies have shown that this does NOT cause mis-called bases or drastic bias in sequenced fragments Read quality drops at the beginning and end</a:t>
            </a:r>
          </a:p>
          <a:p>
            <a:pPr marL="285750" indent="-285750">
              <a:buFont typeface="Arial" panose="020B0604020202020204" pitchFamily="34" charset="0"/>
              <a:buChar char="•"/>
            </a:pPr>
            <a:endParaRPr lang="en-US" dirty="0">
              <a:effectLst/>
            </a:endParaRPr>
          </a:p>
        </p:txBody>
      </p:sp>
      <p:sp>
        <p:nvSpPr>
          <p:cNvPr id="3" name="TextBox 2">
            <a:extLst>
              <a:ext uri="{FF2B5EF4-FFF2-40B4-BE49-F238E27FC236}">
                <a16:creationId xmlns:a16="http://schemas.microsoft.com/office/drawing/2014/main" id="{AC1F89CD-1CD1-D04D-8282-A19484B70188}"/>
              </a:ext>
            </a:extLst>
          </p:cNvPr>
          <p:cNvSpPr txBox="1"/>
          <p:nvPr/>
        </p:nvSpPr>
        <p:spPr>
          <a:xfrm>
            <a:off x="9686611" y="6441167"/>
            <a:ext cx="2268185" cy="369332"/>
          </a:xfrm>
          <a:prstGeom prst="rect">
            <a:avLst/>
          </a:prstGeom>
          <a:noFill/>
        </p:spPr>
        <p:txBody>
          <a:bodyPr wrap="none" rtlCol="0">
            <a:spAutoFit/>
          </a:bodyPr>
          <a:lstStyle/>
          <a:p>
            <a:r>
              <a:rPr lang="en-US" dirty="0">
                <a:hlinkClick r:id="rId3"/>
              </a:rPr>
              <a:t>sequencing.qcfail.com</a:t>
            </a:r>
            <a:endParaRPr lang="en-US" dirty="0"/>
          </a:p>
        </p:txBody>
      </p:sp>
      <p:sp>
        <p:nvSpPr>
          <p:cNvPr id="6" name="TextBox 5">
            <a:extLst>
              <a:ext uri="{FF2B5EF4-FFF2-40B4-BE49-F238E27FC236}">
                <a16:creationId xmlns:a16="http://schemas.microsoft.com/office/drawing/2014/main" id="{9E4E9C2E-3CD6-B94C-98B6-9CD923E552A6}"/>
              </a:ext>
            </a:extLst>
          </p:cNvPr>
          <p:cNvSpPr txBox="1"/>
          <p:nvPr/>
        </p:nvSpPr>
        <p:spPr>
          <a:xfrm>
            <a:off x="4849209" y="4476552"/>
            <a:ext cx="1374287" cy="369332"/>
          </a:xfrm>
          <a:prstGeom prst="rect">
            <a:avLst/>
          </a:prstGeom>
          <a:solidFill>
            <a:schemeClr val="bg1"/>
          </a:solidFill>
        </p:spPr>
        <p:txBody>
          <a:bodyPr wrap="none" rtlCol="0">
            <a:spAutoFit/>
          </a:bodyPr>
          <a:lstStyle/>
          <a:p>
            <a:r>
              <a:rPr lang="en-US" dirty="0"/>
              <a:t>Position (bp)</a:t>
            </a:r>
          </a:p>
        </p:txBody>
      </p:sp>
      <p:sp>
        <p:nvSpPr>
          <p:cNvPr id="7" name="TextBox 6">
            <a:extLst>
              <a:ext uri="{FF2B5EF4-FFF2-40B4-BE49-F238E27FC236}">
                <a16:creationId xmlns:a16="http://schemas.microsoft.com/office/drawing/2014/main" id="{4FDBB3BF-9944-1F4A-8BFA-D2D2D58CCF4A}"/>
              </a:ext>
            </a:extLst>
          </p:cNvPr>
          <p:cNvSpPr txBox="1"/>
          <p:nvPr/>
        </p:nvSpPr>
        <p:spPr>
          <a:xfrm rot="16200000">
            <a:off x="2263369" y="2604303"/>
            <a:ext cx="961289" cy="369332"/>
          </a:xfrm>
          <a:prstGeom prst="rect">
            <a:avLst/>
          </a:prstGeom>
          <a:solidFill>
            <a:schemeClr val="bg1"/>
          </a:solidFill>
        </p:spPr>
        <p:txBody>
          <a:bodyPr wrap="none" rtlCol="0">
            <a:spAutoFit/>
          </a:bodyPr>
          <a:lstStyle/>
          <a:p>
            <a:r>
              <a:rPr lang="en-US" dirty="0"/>
              <a:t>% Reads</a:t>
            </a:r>
          </a:p>
        </p:txBody>
      </p:sp>
    </p:spTree>
    <p:extLst>
      <p:ext uri="{BB962C8B-B14F-4D97-AF65-F5344CB8AC3E}">
        <p14:creationId xmlns:p14="http://schemas.microsoft.com/office/powerpoint/2010/main" val="2838850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Base Sequence Content</a:t>
            </a:r>
          </a:p>
        </p:txBody>
      </p:sp>
      <p:pic>
        <p:nvPicPr>
          <p:cNvPr id="4" name="Picture 3" descr="A screenshot of a cell phone&#10;&#10;Description automatically generated">
            <a:extLst>
              <a:ext uri="{FF2B5EF4-FFF2-40B4-BE49-F238E27FC236}">
                <a16:creationId xmlns:a16="http://schemas.microsoft.com/office/drawing/2014/main" id="{E8B82AF5-716D-104A-9926-2054F2F41CC8}"/>
              </a:ext>
            </a:extLst>
          </p:cNvPr>
          <p:cNvPicPr>
            <a:picLocks noChangeAspect="1"/>
          </p:cNvPicPr>
          <p:nvPr/>
        </p:nvPicPr>
        <p:blipFill>
          <a:blip r:embed="rId2"/>
          <a:stretch>
            <a:fillRect/>
          </a:stretch>
        </p:blipFill>
        <p:spPr>
          <a:xfrm>
            <a:off x="608411" y="1433721"/>
            <a:ext cx="4831410" cy="3220940"/>
          </a:xfrm>
          <a:prstGeom prst="rect">
            <a:avLst/>
          </a:prstGeom>
        </p:spPr>
      </p:pic>
      <p:pic>
        <p:nvPicPr>
          <p:cNvPr id="8" name="Picture 7" descr="A picture containing pencil&#10;&#10;Description automatically generated">
            <a:extLst>
              <a:ext uri="{FF2B5EF4-FFF2-40B4-BE49-F238E27FC236}">
                <a16:creationId xmlns:a16="http://schemas.microsoft.com/office/drawing/2014/main" id="{D3AB2D43-C860-514D-83A4-A8671D6EBAD8}"/>
              </a:ext>
            </a:extLst>
          </p:cNvPr>
          <p:cNvPicPr>
            <a:picLocks noChangeAspect="1"/>
          </p:cNvPicPr>
          <p:nvPr/>
        </p:nvPicPr>
        <p:blipFill>
          <a:blip r:embed="rId3"/>
          <a:stretch>
            <a:fillRect/>
          </a:stretch>
        </p:blipFill>
        <p:spPr>
          <a:xfrm>
            <a:off x="6416470" y="1115279"/>
            <a:ext cx="5207000" cy="3810000"/>
          </a:xfrm>
          <a:prstGeom prst="rect">
            <a:avLst/>
          </a:prstGeom>
        </p:spPr>
      </p:pic>
      <p:sp>
        <p:nvSpPr>
          <p:cNvPr id="9" name="TextBox 8">
            <a:extLst>
              <a:ext uri="{FF2B5EF4-FFF2-40B4-BE49-F238E27FC236}">
                <a16:creationId xmlns:a16="http://schemas.microsoft.com/office/drawing/2014/main" id="{5F38AFF6-ED68-9A4E-9164-47168EBFFCF2}"/>
              </a:ext>
            </a:extLst>
          </p:cNvPr>
          <p:cNvSpPr txBox="1"/>
          <p:nvPr/>
        </p:nvSpPr>
        <p:spPr>
          <a:xfrm>
            <a:off x="6855652" y="4925279"/>
            <a:ext cx="4767818" cy="1754326"/>
          </a:xfrm>
          <a:prstGeom prst="rect">
            <a:avLst/>
          </a:prstGeom>
          <a:noFill/>
        </p:spPr>
        <p:txBody>
          <a:bodyPr wrap="square" rtlCol="0">
            <a:spAutoFit/>
          </a:bodyPr>
          <a:lstStyle/>
          <a:p>
            <a:r>
              <a:rPr lang="en-US" dirty="0"/>
              <a:t>BAD:</a:t>
            </a:r>
          </a:p>
          <a:p>
            <a:r>
              <a:rPr lang="en-US" dirty="0"/>
              <a:t>Shows a strong positional bias throughout the reads, which in this case is due to the library having a certain sequence that is overrepresented </a:t>
            </a:r>
          </a:p>
          <a:p>
            <a:endParaRPr lang="en-US" dirty="0"/>
          </a:p>
        </p:txBody>
      </p:sp>
      <p:sp>
        <p:nvSpPr>
          <p:cNvPr id="11" name="TextBox 10">
            <a:extLst>
              <a:ext uri="{FF2B5EF4-FFF2-40B4-BE49-F238E27FC236}">
                <a16:creationId xmlns:a16="http://schemas.microsoft.com/office/drawing/2014/main" id="{A58BB907-4D2B-1546-8822-E9BD17C18876}"/>
              </a:ext>
            </a:extLst>
          </p:cNvPr>
          <p:cNvSpPr txBox="1"/>
          <p:nvPr/>
        </p:nvSpPr>
        <p:spPr>
          <a:xfrm>
            <a:off x="863468" y="4947253"/>
            <a:ext cx="1485331" cy="369332"/>
          </a:xfrm>
          <a:prstGeom prst="rect">
            <a:avLst/>
          </a:prstGeom>
          <a:noFill/>
        </p:spPr>
        <p:txBody>
          <a:bodyPr wrap="square" rtlCol="0">
            <a:spAutoFit/>
          </a:bodyPr>
          <a:lstStyle/>
          <a:p>
            <a:r>
              <a:rPr lang="en-US" dirty="0"/>
              <a:t>EXPECTED</a:t>
            </a:r>
            <a:endParaRPr lang="en-US" dirty="0">
              <a:effectLst/>
            </a:endParaRPr>
          </a:p>
        </p:txBody>
      </p:sp>
    </p:spTree>
    <p:extLst>
      <p:ext uri="{BB962C8B-B14F-4D97-AF65-F5344CB8AC3E}">
        <p14:creationId xmlns:p14="http://schemas.microsoft.com/office/powerpoint/2010/main" val="1642435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Adapter content</a:t>
            </a:r>
          </a:p>
        </p:txBody>
      </p:sp>
      <p:sp>
        <p:nvSpPr>
          <p:cNvPr id="3" name="TextBox 2">
            <a:extLst>
              <a:ext uri="{FF2B5EF4-FFF2-40B4-BE49-F238E27FC236}">
                <a16:creationId xmlns:a16="http://schemas.microsoft.com/office/drawing/2014/main" id="{3E5EBFA2-82C6-F84C-BEEA-2D42EFAB0E54}"/>
              </a:ext>
            </a:extLst>
          </p:cNvPr>
          <p:cNvSpPr txBox="1"/>
          <p:nvPr/>
        </p:nvSpPr>
        <p:spPr>
          <a:xfrm>
            <a:off x="341193" y="1381812"/>
            <a:ext cx="5418256" cy="923330"/>
          </a:xfrm>
          <a:prstGeom prst="rect">
            <a:avLst/>
          </a:prstGeom>
          <a:noFill/>
        </p:spPr>
        <p:txBody>
          <a:bodyPr wrap="square" rtlCol="0">
            <a:spAutoFit/>
          </a:bodyPr>
          <a:lstStyle/>
          <a:p>
            <a:r>
              <a:rPr lang="en-US" dirty="0"/>
              <a:t>The cause: The “insert” sequence is shorter than the read, and the read contains part of the adapter sequence</a:t>
            </a:r>
          </a:p>
        </p:txBody>
      </p:sp>
      <p:sp>
        <p:nvSpPr>
          <p:cNvPr id="5" name="Rectangle 4">
            <a:extLst>
              <a:ext uri="{FF2B5EF4-FFF2-40B4-BE49-F238E27FC236}">
                <a16:creationId xmlns:a16="http://schemas.microsoft.com/office/drawing/2014/main" id="{A426283B-CFF3-FF47-B664-CAE5AE72482E}"/>
              </a:ext>
            </a:extLst>
          </p:cNvPr>
          <p:cNvSpPr/>
          <p:nvPr/>
        </p:nvSpPr>
        <p:spPr>
          <a:xfrm>
            <a:off x="8650356" y="6274137"/>
            <a:ext cx="2361544" cy="369332"/>
          </a:xfrm>
          <a:prstGeom prst="rect">
            <a:avLst/>
          </a:prstGeom>
        </p:spPr>
        <p:txBody>
          <a:bodyPr wrap="none">
            <a:spAutoFit/>
          </a:bodyPr>
          <a:lstStyle/>
          <a:p>
            <a:r>
              <a:rPr lang="en-US" dirty="0">
                <a:hlinkClick r:id="rId2"/>
              </a:rPr>
              <a:t>sequencing.qcfail.com</a:t>
            </a:r>
            <a:endParaRPr lang="en-US" dirty="0"/>
          </a:p>
        </p:txBody>
      </p:sp>
      <p:pic>
        <p:nvPicPr>
          <p:cNvPr id="7" name="Picture 6" descr="A screenshot of a cell phone&#10;&#10;Description automatically generated">
            <a:extLst>
              <a:ext uri="{FF2B5EF4-FFF2-40B4-BE49-F238E27FC236}">
                <a16:creationId xmlns:a16="http://schemas.microsoft.com/office/drawing/2014/main" id="{D1839AA9-A7CC-FE42-B827-42D2108C9843}"/>
              </a:ext>
            </a:extLst>
          </p:cNvPr>
          <p:cNvPicPr>
            <a:picLocks noChangeAspect="1"/>
          </p:cNvPicPr>
          <p:nvPr/>
        </p:nvPicPr>
        <p:blipFill>
          <a:blip r:embed="rId3"/>
          <a:stretch>
            <a:fillRect/>
          </a:stretch>
        </p:blipFill>
        <p:spPr>
          <a:xfrm>
            <a:off x="5759449" y="1176899"/>
            <a:ext cx="5524705" cy="1615955"/>
          </a:xfrm>
          <a:prstGeom prst="rect">
            <a:avLst/>
          </a:prstGeom>
        </p:spPr>
      </p:pic>
      <p:sp>
        <p:nvSpPr>
          <p:cNvPr id="13" name="TextBox 12">
            <a:extLst>
              <a:ext uri="{FF2B5EF4-FFF2-40B4-BE49-F238E27FC236}">
                <a16:creationId xmlns:a16="http://schemas.microsoft.com/office/drawing/2014/main" id="{A56911B2-7834-504B-A08D-0B6A26804FD7}"/>
              </a:ext>
            </a:extLst>
          </p:cNvPr>
          <p:cNvSpPr txBox="1"/>
          <p:nvPr/>
        </p:nvSpPr>
        <p:spPr>
          <a:xfrm>
            <a:off x="341193" y="3429000"/>
            <a:ext cx="5418256" cy="1477328"/>
          </a:xfrm>
          <a:prstGeom prst="rect">
            <a:avLst/>
          </a:prstGeom>
          <a:noFill/>
        </p:spPr>
        <p:txBody>
          <a:bodyPr wrap="square" rtlCol="0">
            <a:spAutoFit/>
          </a:bodyPr>
          <a:lstStyle/>
          <a:p>
            <a:r>
              <a:rPr lang="en-US" dirty="0" err="1"/>
              <a:t>FastQC</a:t>
            </a:r>
            <a:r>
              <a:rPr lang="en-US" dirty="0"/>
              <a:t> will scan each read for the presence of known adapter sequences</a:t>
            </a:r>
          </a:p>
          <a:p>
            <a:endParaRPr lang="en-US" dirty="0"/>
          </a:p>
          <a:p>
            <a:r>
              <a:rPr lang="en-US" dirty="0"/>
              <a:t>The plot shows that the adapter content rises over the course of the read</a:t>
            </a:r>
          </a:p>
        </p:txBody>
      </p:sp>
      <p:sp>
        <p:nvSpPr>
          <p:cNvPr id="14" name="TextBox 13">
            <a:extLst>
              <a:ext uri="{FF2B5EF4-FFF2-40B4-BE49-F238E27FC236}">
                <a16:creationId xmlns:a16="http://schemas.microsoft.com/office/drawing/2014/main" id="{C6003A03-D754-D047-A994-7262936FE062}"/>
              </a:ext>
            </a:extLst>
          </p:cNvPr>
          <p:cNvSpPr txBox="1"/>
          <p:nvPr/>
        </p:nvSpPr>
        <p:spPr>
          <a:xfrm>
            <a:off x="545910" y="5718412"/>
            <a:ext cx="2928687" cy="369332"/>
          </a:xfrm>
          <a:prstGeom prst="rect">
            <a:avLst/>
          </a:prstGeom>
          <a:noFill/>
        </p:spPr>
        <p:txBody>
          <a:bodyPr wrap="none" rtlCol="0">
            <a:spAutoFit/>
          </a:bodyPr>
          <a:lstStyle/>
          <a:p>
            <a:r>
              <a:rPr lang="en-US" dirty="0"/>
              <a:t>Solution – Adapter trimming!</a:t>
            </a:r>
          </a:p>
        </p:txBody>
      </p:sp>
      <p:pic>
        <p:nvPicPr>
          <p:cNvPr id="16" name="Picture 15" descr="A close up of a piece of paper&#10;&#10;Description automatically generated">
            <a:extLst>
              <a:ext uri="{FF2B5EF4-FFF2-40B4-BE49-F238E27FC236}">
                <a16:creationId xmlns:a16="http://schemas.microsoft.com/office/drawing/2014/main" id="{47EB01FB-38F7-E944-A4D5-2F7BD936B4B3}"/>
              </a:ext>
            </a:extLst>
          </p:cNvPr>
          <p:cNvPicPr>
            <a:picLocks noChangeAspect="1"/>
          </p:cNvPicPr>
          <p:nvPr/>
        </p:nvPicPr>
        <p:blipFill>
          <a:blip r:embed="rId4"/>
          <a:stretch>
            <a:fillRect/>
          </a:stretch>
        </p:blipFill>
        <p:spPr>
          <a:xfrm>
            <a:off x="5824717" y="2901056"/>
            <a:ext cx="5098701" cy="3186688"/>
          </a:xfrm>
          <a:prstGeom prst="rect">
            <a:avLst/>
          </a:prstGeom>
        </p:spPr>
      </p:pic>
      <p:pic>
        <p:nvPicPr>
          <p:cNvPr id="17" name="Picture 16" descr="A close up of a piece of paper&#10;&#10;Description automatically generated">
            <a:extLst>
              <a:ext uri="{FF2B5EF4-FFF2-40B4-BE49-F238E27FC236}">
                <a16:creationId xmlns:a16="http://schemas.microsoft.com/office/drawing/2014/main" id="{A8DD00EB-74A0-F342-9598-F3BCB8B6F058}"/>
              </a:ext>
            </a:extLst>
          </p:cNvPr>
          <p:cNvPicPr>
            <a:picLocks noChangeAspect="1"/>
          </p:cNvPicPr>
          <p:nvPr/>
        </p:nvPicPr>
        <p:blipFill rotWithShape="1">
          <a:blip r:embed="rId4"/>
          <a:srcRect l="77081" t="5948" r="1107" b="75688"/>
          <a:stretch/>
        </p:blipFill>
        <p:spPr>
          <a:xfrm>
            <a:off x="8770861" y="2979247"/>
            <a:ext cx="2819289" cy="1483613"/>
          </a:xfrm>
          <a:prstGeom prst="rect">
            <a:avLst/>
          </a:prstGeom>
        </p:spPr>
      </p:pic>
      <p:sp>
        <p:nvSpPr>
          <p:cNvPr id="10" name="TextBox 9">
            <a:extLst>
              <a:ext uri="{FF2B5EF4-FFF2-40B4-BE49-F238E27FC236}">
                <a16:creationId xmlns:a16="http://schemas.microsoft.com/office/drawing/2014/main" id="{EC60F5B1-480E-2345-B41D-55CC389F55BA}"/>
              </a:ext>
            </a:extLst>
          </p:cNvPr>
          <p:cNvSpPr txBox="1"/>
          <p:nvPr/>
        </p:nvSpPr>
        <p:spPr>
          <a:xfrm>
            <a:off x="7334167" y="5996275"/>
            <a:ext cx="2079800" cy="369332"/>
          </a:xfrm>
          <a:prstGeom prst="rect">
            <a:avLst/>
          </a:prstGeom>
          <a:solidFill>
            <a:schemeClr val="bg1"/>
          </a:solidFill>
        </p:spPr>
        <p:txBody>
          <a:bodyPr wrap="none" rtlCol="0">
            <a:spAutoFit/>
          </a:bodyPr>
          <a:lstStyle/>
          <a:p>
            <a:r>
              <a:rPr lang="en-US" dirty="0"/>
              <a:t>Position in read (bp)</a:t>
            </a:r>
          </a:p>
        </p:txBody>
      </p:sp>
    </p:spTree>
    <p:extLst>
      <p:ext uri="{BB962C8B-B14F-4D97-AF65-F5344CB8AC3E}">
        <p14:creationId xmlns:p14="http://schemas.microsoft.com/office/powerpoint/2010/main" val="2049925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-&gt; </a:t>
            </a:r>
            <a:r>
              <a:rPr lang="en-US" dirty="0" err="1">
                <a:solidFill>
                  <a:schemeClr val="accent1"/>
                </a:solidFill>
              </a:rPr>
              <a:t>MultiQC</a:t>
            </a:r>
            <a:endParaRPr lang="en-US" dirty="0">
              <a:solidFill>
                <a:schemeClr val="accent1"/>
              </a:solidFill>
            </a:endParaRPr>
          </a:p>
        </p:txBody>
      </p:sp>
      <p:sp>
        <p:nvSpPr>
          <p:cNvPr id="3" name="TextBox 2">
            <a:extLst>
              <a:ext uri="{FF2B5EF4-FFF2-40B4-BE49-F238E27FC236}">
                <a16:creationId xmlns:a16="http://schemas.microsoft.com/office/drawing/2014/main" id="{71D33848-4386-9544-A6D4-C90E21200D84}"/>
              </a:ext>
            </a:extLst>
          </p:cNvPr>
          <p:cNvSpPr txBox="1"/>
          <p:nvPr/>
        </p:nvSpPr>
        <p:spPr>
          <a:xfrm>
            <a:off x="737583" y="1223988"/>
            <a:ext cx="6835013" cy="369332"/>
          </a:xfrm>
          <a:prstGeom prst="rect">
            <a:avLst/>
          </a:prstGeom>
          <a:noFill/>
        </p:spPr>
        <p:txBody>
          <a:bodyPr wrap="none" rtlCol="0">
            <a:spAutoFit/>
          </a:bodyPr>
          <a:lstStyle/>
          <a:p>
            <a:r>
              <a:rPr lang="en-US" dirty="0"/>
              <a:t>Should view all samples at once to notice abnormalities for our dataset.</a:t>
            </a:r>
          </a:p>
        </p:txBody>
      </p:sp>
      <p:pic>
        <p:nvPicPr>
          <p:cNvPr id="7" name="Picture 6" descr="A screenshot of a cell phone&#10;&#10;Description automatically generated">
            <a:extLst>
              <a:ext uri="{FF2B5EF4-FFF2-40B4-BE49-F238E27FC236}">
                <a16:creationId xmlns:a16="http://schemas.microsoft.com/office/drawing/2014/main" id="{2DDFD47E-0D3D-0F46-8B76-F1BEBCB23F99}"/>
              </a:ext>
            </a:extLst>
          </p:cNvPr>
          <p:cNvPicPr>
            <a:picLocks noChangeAspect="1"/>
          </p:cNvPicPr>
          <p:nvPr/>
        </p:nvPicPr>
        <p:blipFill>
          <a:blip r:embed="rId2"/>
          <a:stretch>
            <a:fillRect/>
          </a:stretch>
        </p:blipFill>
        <p:spPr>
          <a:xfrm>
            <a:off x="2518012" y="1928979"/>
            <a:ext cx="6080078" cy="4053385"/>
          </a:xfrm>
          <a:prstGeom prst="rect">
            <a:avLst/>
          </a:prstGeom>
        </p:spPr>
      </p:pic>
      <p:sp>
        <p:nvSpPr>
          <p:cNvPr id="5" name="TextBox 4">
            <a:extLst>
              <a:ext uri="{FF2B5EF4-FFF2-40B4-BE49-F238E27FC236}">
                <a16:creationId xmlns:a16="http://schemas.microsoft.com/office/drawing/2014/main" id="{13448918-D1BB-4342-AF23-91BB2130FCD1}"/>
              </a:ext>
            </a:extLst>
          </p:cNvPr>
          <p:cNvSpPr txBox="1"/>
          <p:nvPr/>
        </p:nvSpPr>
        <p:spPr>
          <a:xfrm>
            <a:off x="4518151" y="5647376"/>
            <a:ext cx="2079800" cy="369332"/>
          </a:xfrm>
          <a:prstGeom prst="rect">
            <a:avLst/>
          </a:prstGeom>
          <a:solidFill>
            <a:schemeClr val="bg1"/>
          </a:solidFill>
        </p:spPr>
        <p:txBody>
          <a:bodyPr wrap="none" rtlCol="0">
            <a:spAutoFit/>
          </a:bodyPr>
          <a:lstStyle/>
          <a:p>
            <a:r>
              <a:rPr lang="en-US" dirty="0"/>
              <a:t>Position in read (bp)</a:t>
            </a:r>
          </a:p>
        </p:txBody>
      </p:sp>
      <p:sp>
        <p:nvSpPr>
          <p:cNvPr id="6" name="TextBox 5">
            <a:extLst>
              <a:ext uri="{FF2B5EF4-FFF2-40B4-BE49-F238E27FC236}">
                <a16:creationId xmlns:a16="http://schemas.microsoft.com/office/drawing/2014/main" id="{81A26096-C64E-6B48-9FE1-A7865128D5AA}"/>
              </a:ext>
            </a:extLst>
          </p:cNvPr>
          <p:cNvSpPr txBox="1"/>
          <p:nvPr/>
        </p:nvSpPr>
        <p:spPr>
          <a:xfrm rot="16200000">
            <a:off x="1968850" y="3771005"/>
            <a:ext cx="1407758" cy="369332"/>
          </a:xfrm>
          <a:prstGeom prst="rect">
            <a:avLst/>
          </a:prstGeom>
          <a:solidFill>
            <a:schemeClr val="bg1"/>
          </a:solidFill>
        </p:spPr>
        <p:txBody>
          <a:bodyPr wrap="none" rtlCol="0">
            <a:spAutoFit/>
          </a:bodyPr>
          <a:lstStyle/>
          <a:p>
            <a:r>
              <a:rPr lang="en-US" dirty="0"/>
              <a:t>% Sequences</a:t>
            </a:r>
          </a:p>
        </p:txBody>
      </p:sp>
    </p:spTree>
    <p:extLst>
      <p:ext uri="{BB962C8B-B14F-4D97-AF65-F5344CB8AC3E}">
        <p14:creationId xmlns:p14="http://schemas.microsoft.com/office/powerpoint/2010/main" val="472346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Adapter trimming</a:t>
            </a:r>
          </a:p>
        </p:txBody>
      </p:sp>
      <p:sp>
        <p:nvSpPr>
          <p:cNvPr id="3" name="TextBox 2">
            <a:extLst>
              <a:ext uri="{FF2B5EF4-FFF2-40B4-BE49-F238E27FC236}">
                <a16:creationId xmlns:a16="http://schemas.microsoft.com/office/drawing/2014/main" id="{DBE70804-2722-3C46-B8D8-3E5C2A8DE596}"/>
              </a:ext>
            </a:extLst>
          </p:cNvPr>
          <p:cNvSpPr txBox="1"/>
          <p:nvPr/>
        </p:nvSpPr>
        <p:spPr>
          <a:xfrm>
            <a:off x="955343" y="1241947"/>
            <a:ext cx="7440820" cy="1323439"/>
          </a:xfrm>
          <a:prstGeom prst="rect">
            <a:avLst/>
          </a:prstGeom>
          <a:noFill/>
        </p:spPr>
        <p:txBody>
          <a:bodyPr wrap="none" rtlCol="0">
            <a:spAutoFit/>
          </a:bodyPr>
          <a:lstStyle/>
          <a:p>
            <a:r>
              <a:rPr lang="en-US" sz="2000" dirty="0"/>
              <a:t>Trim Galore! is a tool that:</a:t>
            </a:r>
          </a:p>
          <a:p>
            <a:pPr marL="285750" indent="-285750">
              <a:buFont typeface="Arial" panose="020B0604020202020204" pitchFamily="34" charset="0"/>
              <a:buChar char="•"/>
            </a:pPr>
            <a:r>
              <a:rPr lang="en-US" sz="2000" dirty="0"/>
              <a:t>Scans and removes known Illumina or custom adapters</a:t>
            </a:r>
          </a:p>
          <a:p>
            <a:pPr marL="285750" indent="-285750">
              <a:buFont typeface="Arial" panose="020B0604020202020204" pitchFamily="34" charset="0"/>
              <a:buChar char="•"/>
            </a:pPr>
            <a:r>
              <a:rPr lang="en-US" sz="2000" dirty="0"/>
              <a:t>Performs read trimming for low quality regions at the end of reads </a:t>
            </a:r>
          </a:p>
          <a:p>
            <a:pPr marL="285750" indent="-285750">
              <a:buFont typeface="Arial" panose="020B0604020202020204" pitchFamily="34" charset="0"/>
              <a:buChar char="•"/>
            </a:pPr>
            <a:r>
              <a:rPr lang="en-US" sz="2000" dirty="0"/>
              <a:t>Removes reads that become too short in the trimming process </a:t>
            </a:r>
          </a:p>
        </p:txBody>
      </p:sp>
    </p:spTree>
    <p:extLst>
      <p:ext uri="{BB962C8B-B14F-4D97-AF65-F5344CB8AC3E}">
        <p14:creationId xmlns:p14="http://schemas.microsoft.com/office/powerpoint/2010/main" val="2220992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Workflow</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60800" y="888329"/>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60800" y="1929987"/>
            <a:ext cx="3479800" cy="8128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60800" y="2971646"/>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 Quantification</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60800" y="4013305"/>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Differential Expression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00700" y="170112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00700" y="2742788"/>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0922" y="3784447"/>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089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Read Alignment</a:t>
            </a:r>
          </a:p>
        </p:txBody>
      </p:sp>
      <p:pic>
        <p:nvPicPr>
          <p:cNvPr id="3" name="Picture 2" descr="A screenshot of a video game&#10;&#10;Description automatically generated">
            <a:extLst>
              <a:ext uri="{FF2B5EF4-FFF2-40B4-BE49-F238E27FC236}">
                <a16:creationId xmlns:a16="http://schemas.microsoft.com/office/drawing/2014/main" id="{97C6125D-3CAF-FB42-8343-197A40DAC5AB}"/>
              </a:ext>
            </a:extLst>
          </p:cNvPr>
          <p:cNvPicPr>
            <a:picLocks noChangeAspect="1"/>
          </p:cNvPicPr>
          <p:nvPr/>
        </p:nvPicPr>
        <p:blipFill>
          <a:blip r:embed="rId2"/>
          <a:stretch>
            <a:fillRect/>
          </a:stretch>
        </p:blipFill>
        <p:spPr>
          <a:xfrm>
            <a:off x="6922069" y="1473200"/>
            <a:ext cx="3327400" cy="3911600"/>
          </a:xfrm>
          <a:prstGeom prst="rect">
            <a:avLst/>
          </a:prstGeom>
        </p:spPr>
      </p:pic>
      <p:sp>
        <p:nvSpPr>
          <p:cNvPr id="4" name="TextBox 3">
            <a:extLst>
              <a:ext uri="{FF2B5EF4-FFF2-40B4-BE49-F238E27FC236}">
                <a16:creationId xmlns:a16="http://schemas.microsoft.com/office/drawing/2014/main" id="{8475FF5C-31AD-7842-96C7-A3DC1CEC2686}"/>
              </a:ext>
            </a:extLst>
          </p:cNvPr>
          <p:cNvSpPr txBox="1"/>
          <p:nvPr/>
        </p:nvSpPr>
        <p:spPr>
          <a:xfrm>
            <a:off x="303249" y="1473200"/>
            <a:ext cx="5454455" cy="1754326"/>
          </a:xfrm>
          <a:prstGeom prst="rect">
            <a:avLst/>
          </a:prstGeom>
          <a:noFill/>
        </p:spPr>
        <p:txBody>
          <a:bodyPr wrap="square" rtlCol="0">
            <a:spAutoFit/>
          </a:bodyPr>
          <a:lstStyle/>
          <a:p>
            <a:pPr marL="285750" indent="-285750">
              <a:buFont typeface="Arial" panose="020B0604020202020204" pitchFamily="34" charset="0"/>
              <a:buChar char="•"/>
            </a:pPr>
            <a:r>
              <a:rPr lang="en-US" dirty="0" err="1"/>
              <a:t>RNAseq</a:t>
            </a:r>
            <a:r>
              <a:rPr lang="en-US" dirty="0"/>
              <a:t> data originates from spliced mRNA (no introns)</a:t>
            </a:r>
          </a:p>
          <a:p>
            <a:endParaRPr lang="en-US" dirty="0"/>
          </a:p>
          <a:p>
            <a:pPr marL="285750" indent="-285750">
              <a:buFont typeface="Arial" panose="020B0604020202020204" pitchFamily="34" charset="0"/>
              <a:buChar char="•"/>
            </a:pPr>
            <a:r>
              <a:rPr lang="en-US" dirty="0"/>
              <a:t>When aligning to the genome, our aligner must find a spliced alignment for reads </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609380D8-2696-8B43-9975-EA29814DBA38}"/>
              </a:ext>
            </a:extLst>
          </p:cNvPr>
          <p:cNvSpPr txBox="1"/>
          <p:nvPr/>
        </p:nvSpPr>
        <p:spPr>
          <a:xfrm>
            <a:off x="4544704" y="5015468"/>
            <a:ext cx="2078967" cy="369332"/>
          </a:xfrm>
          <a:prstGeom prst="rect">
            <a:avLst/>
          </a:prstGeom>
          <a:noFill/>
        </p:spPr>
        <p:txBody>
          <a:bodyPr wrap="none" rtlCol="0">
            <a:spAutoFit/>
          </a:bodyPr>
          <a:lstStyle/>
          <a:p>
            <a:r>
              <a:rPr lang="en-US" dirty="0"/>
              <a:t>Reference sequence</a:t>
            </a:r>
          </a:p>
        </p:txBody>
      </p:sp>
    </p:spTree>
    <p:extLst>
      <p:ext uri="{BB962C8B-B14F-4D97-AF65-F5344CB8AC3E}">
        <p14:creationId xmlns:p14="http://schemas.microsoft.com/office/powerpoint/2010/main" val="3524920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355600" y="365001"/>
            <a:ext cx="10515600" cy="840828"/>
          </a:xfrm>
        </p:spPr>
        <p:txBody>
          <a:bodyPr>
            <a:normAutofit fontScale="90000"/>
          </a:bodyPr>
          <a:lstStyle/>
          <a:p>
            <a:r>
              <a:rPr lang="en-US" dirty="0">
                <a:solidFill>
                  <a:schemeClr val="accent1"/>
                </a:solidFill>
              </a:rPr>
              <a:t>STAR Aligner (Spliced Transcripts Alignment to a Reference)</a:t>
            </a:r>
          </a:p>
        </p:txBody>
      </p:sp>
      <p:sp>
        <p:nvSpPr>
          <p:cNvPr id="3" name="TextBox 2">
            <a:extLst>
              <a:ext uri="{FF2B5EF4-FFF2-40B4-BE49-F238E27FC236}">
                <a16:creationId xmlns:a16="http://schemas.microsoft.com/office/drawing/2014/main" id="{B6AD1107-1B5B-7D47-9432-62241122BE1E}"/>
              </a:ext>
            </a:extLst>
          </p:cNvPr>
          <p:cNvSpPr txBox="1"/>
          <p:nvPr/>
        </p:nvSpPr>
        <p:spPr>
          <a:xfrm>
            <a:off x="464025" y="1787855"/>
            <a:ext cx="5131558" cy="2585323"/>
          </a:xfrm>
          <a:prstGeom prst="rect">
            <a:avLst/>
          </a:prstGeom>
          <a:noFill/>
        </p:spPr>
        <p:txBody>
          <a:bodyPr wrap="square" rtlCol="0">
            <a:spAutoFit/>
          </a:bodyPr>
          <a:lstStyle/>
          <a:p>
            <a:r>
              <a:rPr lang="en-US" dirty="0"/>
              <a:t>Highly accurate, memory intensive aligner</a:t>
            </a:r>
            <a:br>
              <a:rPr lang="en-US" dirty="0"/>
            </a:br>
            <a:r>
              <a:rPr lang="en-US" dirty="0"/>
              <a:t>Two phase mapping process </a:t>
            </a:r>
          </a:p>
          <a:p>
            <a:endParaRPr lang="en-US" dirty="0"/>
          </a:p>
          <a:p>
            <a:pPr marL="342900" indent="-342900">
              <a:buFont typeface="+mj-lt"/>
              <a:buAutoNum type="arabicPeriod"/>
            </a:pPr>
            <a:r>
              <a:rPr lang="en-US" dirty="0"/>
              <a:t>Find Maximum Mappable Prefixes (MMP) in a read. MMP can be extended by</a:t>
            </a:r>
          </a:p>
          <a:p>
            <a:pPr marL="800100" lvl="1" indent="-342900">
              <a:buFont typeface="Arial" panose="020B0604020202020204" pitchFamily="34" charset="0"/>
              <a:buChar char="•"/>
            </a:pPr>
            <a:r>
              <a:rPr lang="en-US" dirty="0"/>
              <a:t>mismatches </a:t>
            </a:r>
          </a:p>
          <a:p>
            <a:pPr marL="800100" lvl="1" indent="-342900">
              <a:buFont typeface="Arial" panose="020B0604020202020204" pitchFamily="34" charset="0"/>
              <a:buChar char="•"/>
            </a:pPr>
            <a:r>
              <a:rPr lang="en-US" dirty="0"/>
              <a:t>Indels</a:t>
            </a:r>
          </a:p>
          <a:p>
            <a:pPr marL="800100" lvl="1" indent="-342900">
              <a:buFont typeface="Arial" panose="020B0604020202020204" pitchFamily="34" charset="0"/>
              <a:buChar char="•"/>
            </a:pPr>
            <a:r>
              <a:rPr lang="en-US" dirty="0"/>
              <a:t>soft-clipping </a:t>
            </a:r>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2B188AF9-A117-3F49-BFBE-790B7BED0406}"/>
              </a:ext>
            </a:extLst>
          </p:cNvPr>
          <p:cNvPicPr>
            <a:picLocks noChangeAspect="1"/>
          </p:cNvPicPr>
          <p:nvPr/>
        </p:nvPicPr>
        <p:blipFill>
          <a:blip r:embed="rId2"/>
          <a:stretch>
            <a:fillRect/>
          </a:stretch>
        </p:blipFill>
        <p:spPr>
          <a:xfrm>
            <a:off x="5926446" y="1466850"/>
            <a:ext cx="5194300" cy="3924300"/>
          </a:xfrm>
          <a:prstGeom prst="rect">
            <a:avLst/>
          </a:prstGeom>
        </p:spPr>
      </p:pic>
      <p:sp>
        <p:nvSpPr>
          <p:cNvPr id="5" name="TextBox 4">
            <a:extLst>
              <a:ext uri="{FF2B5EF4-FFF2-40B4-BE49-F238E27FC236}">
                <a16:creationId xmlns:a16="http://schemas.microsoft.com/office/drawing/2014/main" id="{054A5FE7-5BF0-434F-B8EF-DE8BB07F2EE6}"/>
              </a:ext>
            </a:extLst>
          </p:cNvPr>
          <p:cNvSpPr txBox="1"/>
          <p:nvPr/>
        </p:nvSpPr>
        <p:spPr>
          <a:xfrm>
            <a:off x="8792308" y="6392516"/>
            <a:ext cx="3131050" cy="369332"/>
          </a:xfrm>
          <a:prstGeom prst="rect">
            <a:avLst/>
          </a:prstGeom>
          <a:noFill/>
        </p:spPr>
        <p:txBody>
          <a:bodyPr wrap="none" rtlCol="0">
            <a:spAutoFit/>
          </a:bodyPr>
          <a:lstStyle/>
          <a:p>
            <a:r>
              <a:rPr lang="en-US" dirty="0" err="1">
                <a:hlinkClick r:id="rId3"/>
              </a:rPr>
              <a:t>Dobin</a:t>
            </a:r>
            <a:r>
              <a:rPr lang="en-US" dirty="0">
                <a:hlinkClick r:id="rId3"/>
              </a:rPr>
              <a:t> et al Bioinformatics 2013</a:t>
            </a:r>
            <a:endParaRPr lang="en-US" dirty="0"/>
          </a:p>
        </p:txBody>
      </p:sp>
    </p:spTree>
    <p:extLst>
      <p:ext uri="{BB962C8B-B14F-4D97-AF65-F5344CB8AC3E}">
        <p14:creationId xmlns:p14="http://schemas.microsoft.com/office/powerpoint/2010/main" val="483030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355600" y="365001"/>
            <a:ext cx="10515600" cy="840828"/>
          </a:xfrm>
        </p:spPr>
        <p:txBody>
          <a:bodyPr>
            <a:normAutofit fontScale="90000"/>
          </a:bodyPr>
          <a:lstStyle/>
          <a:p>
            <a:r>
              <a:rPr lang="en-US" dirty="0">
                <a:solidFill>
                  <a:schemeClr val="accent1"/>
                </a:solidFill>
              </a:rPr>
              <a:t>STAR Aligner (Spliced Transcripts Alignment to a Reference)</a:t>
            </a:r>
          </a:p>
        </p:txBody>
      </p:sp>
      <p:sp>
        <p:nvSpPr>
          <p:cNvPr id="3" name="TextBox 2">
            <a:extLst>
              <a:ext uri="{FF2B5EF4-FFF2-40B4-BE49-F238E27FC236}">
                <a16:creationId xmlns:a16="http://schemas.microsoft.com/office/drawing/2014/main" id="{B6AD1107-1B5B-7D47-9432-62241122BE1E}"/>
              </a:ext>
            </a:extLst>
          </p:cNvPr>
          <p:cNvSpPr txBox="1"/>
          <p:nvPr/>
        </p:nvSpPr>
        <p:spPr>
          <a:xfrm>
            <a:off x="464025" y="1787855"/>
            <a:ext cx="5131558" cy="3139321"/>
          </a:xfrm>
          <a:prstGeom prst="rect">
            <a:avLst/>
          </a:prstGeom>
          <a:noFill/>
        </p:spPr>
        <p:txBody>
          <a:bodyPr wrap="square" rtlCol="0">
            <a:spAutoFit/>
          </a:bodyPr>
          <a:lstStyle/>
          <a:p>
            <a:r>
              <a:rPr lang="en-US" dirty="0"/>
              <a:t>Highly accurate, memory intensive </a:t>
            </a:r>
            <a:r>
              <a:rPr lang="en-US" b="1" dirty="0"/>
              <a:t>aligner</a:t>
            </a:r>
            <a:br>
              <a:rPr lang="en-US" dirty="0"/>
            </a:br>
            <a:r>
              <a:rPr lang="en-US" dirty="0"/>
              <a:t>Two phase mapping process </a:t>
            </a:r>
          </a:p>
          <a:p>
            <a:endParaRPr lang="en-US" dirty="0"/>
          </a:p>
          <a:p>
            <a:pPr marL="342900" indent="-342900">
              <a:buFont typeface="+mj-lt"/>
              <a:buAutoNum type="arabicPeriod"/>
            </a:pPr>
            <a:r>
              <a:rPr lang="en-US" dirty="0"/>
              <a:t>Find Maximum Mappable Prefixes (MMP) in a read. MMP can be extended by</a:t>
            </a:r>
          </a:p>
          <a:p>
            <a:pPr marL="800100" lvl="1" indent="-342900">
              <a:buFont typeface="Arial" panose="020B0604020202020204" pitchFamily="34" charset="0"/>
              <a:buChar char="•"/>
            </a:pPr>
            <a:r>
              <a:rPr lang="en-US" dirty="0"/>
              <a:t>mismatches </a:t>
            </a:r>
          </a:p>
          <a:p>
            <a:pPr marL="800100" lvl="1" indent="-342900">
              <a:buFont typeface="Arial" panose="020B0604020202020204" pitchFamily="34" charset="0"/>
              <a:buChar char="•"/>
            </a:pPr>
            <a:r>
              <a:rPr lang="en-US" dirty="0"/>
              <a:t>Indels</a:t>
            </a:r>
          </a:p>
          <a:p>
            <a:pPr marL="800100" lvl="1" indent="-342900">
              <a:buFont typeface="Arial" panose="020B0604020202020204" pitchFamily="34" charset="0"/>
              <a:buChar char="•"/>
            </a:pPr>
            <a:r>
              <a:rPr lang="en-US" dirty="0"/>
              <a:t>soft-clipping </a:t>
            </a:r>
          </a:p>
          <a:p>
            <a:endParaRPr lang="en-US" dirty="0"/>
          </a:p>
          <a:p>
            <a:r>
              <a:rPr lang="en-US" dirty="0"/>
              <a:t>2. Clustering MMP, stitching and scoring to determine final read location </a:t>
            </a:r>
          </a:p>
        </p:txBody>
      </p:sp>
      <p:pic>
        <p:nvPicPr>
          <p:cNvPr id="4" name="Picture 3" descr="A screenshot of a cell phone&#10;&#10;Description automatically generated">
            <a:extLst>
              <a:ext uri="{FF2B5EF4-FFF2-40B4-BE49-F238E27FC236}">
                <a16:creationId xmlns:a16="http://schemas.microsoft.com/office/drawing/2014/main" id="{2B188AF9-A117-3F49-BFBE-790B7BED0406}"/>
              </a:ext>
            </a:extLst>
          </p:cNvPr>
          <p:cNvPicPr>
            <a:picLocks noChangeAspect="1"/>
          </p:cNvPicPr>
          <p:nvPr/>
        </p:nvPicPr>
        <p:blipFill>
          <a:blip r:embed="rId2"/>
          <a:stretch>
            <a:fillRect/>
          </a:stretch>
        </p:blipFill>
        <p:spPr>
          <a:xfrm>
            <a:off x="5926446" y="1466850"/>
            <a:ext cx="5194300" cy="3924300"/>
          </a:xfrm>
          <a:prstGeom prst="rect">
            <a:avLst/>
          </a:prstGeom>
        </p:spPr>
      </p:pic>
      <p:sp>
        <p:nvSpPr>
          <p:cNvPr id="5" name="TextBox 4">
            <a:extLst>
              <a:ext uri="{FF2B5EF4-FFF2-40B4-BE49-F238E27FC236}">
                <a16:creationId xmlns:a16="http://schemas.microsoft.com/office/drawing/2014/main" id="{D0258B21-A7D1-3F48-9850-A3AA72F30732}"/>
              </a:ext>
            </a:extLst>
          </p:cNvPr>
          <p:cNvSpPr txBox="1"/>
          <p:nvPr/>
        </p:nvSpPr>
        <p:spPr>
          <a:xfrm>
            <a:off x="8792308" y="6392516"/>
            <a:ext cx="3131050" cy="369332"/>
          </a:xfrm>
          <a:prstGeom prst="rect">
            <a:avLst/>
          </a:prstGeom>
          <a:noFill/>
        </p:spPr>
        <p:txBody>
          <a:bodyPr wrap="none" rtlCol="0">
            <a:spAutoFit/>
          </a:bodyPr>
          <a:lstStyle/>
          <a:p>
            <a:r>
              <a:rPr lang="en-US" dirty="0" err="1">
                <a:hlinkClick r:id="rId3"/>
              </a:rPr>
              <a:t>Dobin</a:t>
            </a:r>
            <a:r>
              <a:rPr lang="en-US" dirty="0">
                <a:hlinkClick r:id="rId3"/>
              </a:rPr>
              <a:t> et al Bioinformatics 2013</a:t>
            </a:r>
            <a:endParaRPr lang="en-US" dirty="0"/>
          </a:p>
        </p:txBody>
      </p:sp>
    </p:spTree>
    <p:extLst>
      <p:ext uri="{BB962C8B-B14F-4D97-AF65-F5344CB8AC3E}">
        <p14:creationId xmlns:p14="http://schemas.microsoft.com/office/powerpoint/2010/main" val="2208140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398822A-E0D1-BF4F-A4DB-A5677222AC21}"/>
              </a:ext>
            </a:extLst>
          </p:cNvPr>
          <p:cNvSpPr/>
          <p:nvPr/>
        </p:nvSpPr>
        <p:spPr>
          <a:xfrm>
            <a:off x="6702087" y="6475768"/>
            <a:ext cx="5185113" cy="276999"/>
          </a:xfrm>
          <a:prstGeom prst="rect">
            <a:avLst/>
          </a:prstGeom>
        </p:spPr>
        <p:txBody>
          <a:bodyPr wrap="square">
            <a:spAutoFit/>
          </a:bodyPr>
          <a:lstStyle/>
          <a:p>
            <a:r>
              <a:rPr lang="en-US" sz="1200" dirty="0"/>
              <a:t>https://i0.wp.com/science-</a:t>
            </a:r>
            <a:r>
              <a:rPr lang="en-US" sz="1200" dirty="0" err="1"/>
              <a:t>explained.com</a:t>
            </a:r>
            <a:r>
              <a:rPr lang="en-US" sz="1200" dirty="0"/>
              <a:t>/</a:t>
            </a:r>
            <a:r>
              <a:rPr lang="en-US" sz="1200" dirty="0" err="1"/>
              <a:t>wp</a:t>
            </a:r>
            <a:r>
              <a:rPr lang="en-US" sz="1200" dirty="0"/>
              <a:t>-content/uploads/2013/08/</a:t>
            </a:r>
            <a:r>
              <a:rPr lang="en-US" sz="1200" dirty="0" err="1"/>
              <a:t>Cell.jpg</a:t>
            </a:r>
            <a:endParaRPr lang="en-US" sz="1200" dirty="0"/>
          </a:p>
        </p:txBody>
      </p:sp>
      <p:pic>
        <p:nvPicPr>
          <p:cNvPr id="12" name="Picture 11" descr="Picture of a cell, with cell nucleous, DNA, RNA and protein">
            <a:extLst>
              <a:ext uri="{FF2B5EF4-FFF2-40B4-BE49-F238E27FC236}">
                <a16:creationId xmlns:a16="http://schemas.microsoft.com/office/drawing/2014/main" id="{FFB24D66-7857-E345-9BB7-37CBC8A89D72}"/>
              </a:ext>
            </a:extLst>
          </p:cNvPr>
          <p:cNvPicPr>
            <a:picLocks noChangeAspect="1"/>
          </p:cNvPicPr>
          <p:nvPr/>
        </p:nvPicPr>
        <p:blipFill>
          <a:blip r:embed="rId3"/>
          <a:stretch>
            <a:fillRect/>
          </a:stretch>
        </p:blipFill>
        <p:spPr>
          <a:xfrm>
            <a:off x="2302519" y="1338542"/>
            <a:ext cx="7775336" cy="4762394"/>
          </a:xfrm>
          <a:prstGeom prst="rect">
            <a:avLst/>
          </a:prstGeom>
        </p:spPr>
      </p:pic>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DNA and RNA in a cell</a:t>
            </a:r>
          </a:p>
        </p:txBody>
      </p:sp>
    </p:spTree>
    <p:extLst>
      <p:ext uri="{BB962C8B-B14F-4D97-AF65-F5344CB8AC3E}">
        <p14:creationId xmlns:p14="http://schemas.microsoft.com/office/powerpoint/2010/main" val="25310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355600" y="365001"/>
            <a:ext cx="10515600" cy="840828"/>
          </a:xfrm>
        </p:spPr>
        <p:txBody>
          <a:bodyPr>
            <a:normAutofit fontScale="90000"/>
          </a:bodyPr>
          <a:lstStyle/>
          <a:p>
            <a:r>
              <a:rPr lang="en-US" dirty="0">
                <a:solidFill>
                  <a:schemeClr val="accent1"/>
                </a:solidFill>
              </a:rPr>
              <a:t>STAR Aligner (Spliced Transcripts Alignment to a Reference)</a:t>
            </a:r>
          </a:p>
        </p:txBody>
      </p:sp>
      <p:sp>
        <p:nvSpPr>
          <p:cNvPr id="3" name="TextBox 2">
            <a:extLst>
              <a:ext uri="{FF2B5EF4-FFF2-40B4-BE49-F238E27FC236}">
                <a16:creationId xmlns:a16="http://schemas.microsoft.com/office/drawing/2014/main" id="{B6AD1107-1B5B-7D47-9432-62241122BE1E}"/>
              </a:ext>
            </a:extLst>
          </p:cNvPr>
          <p:cNvSpPr txBox="1"/>
          <p:nvPr/>
        </p:nvSpPr>
        <p:spPr>
          <a:xfrm>
            <a:off x="464025" y="1787855"/>
            <a:ext cx="5131558" cy="4524315"/>
          </a:xfrm>
          <a:prstGeom prst="rect">
            <a:avLst/>
          </a:prstGeom>
          <a:noFill/>
        </p:spPr>
        <p:txBody>
          <a:bodyPr wrap="square" rtlCol="0">
            <a:spAutoFit/>
          </a:bodyPr>
          <a:lstStyle/>
          <a:p>
            <a:r>
              <a:rPr lang="en-US" dirty="0"/>
              <a:t>Highly accurate, memory intensive </a:t>
            </a:r>
            <a:r>
              <a:rPr lang="en-US" b="1" dirty="0"/>
              <a:t>aligner</a:t>
            </a:r>
            <a:br>
              <a:rPr lang="en-US" dirty="0"/>
            </a:br>
            <a:r>
              <a:rPr lang="en-US" dirty="0"/>
              <a:t>Two phase mapping process </a:t>
            </a:r>
          </a:p>
          <a:p>
            <a:endParaRPr lang="en-US" dirty="0"/>
          </a:p>
          <a:p>
            <a:pPr marL="342900" indent="-342900">
              <a:buFont typeface="+mj-lt"/>
              <a:buAutoNum type="arabicPeriod"/>
            </a:pPr>
            <a:r>
              <a:rPr lang="en-US" dirty="0"/>
              <a:t>Find Maximum Mappable Prefixes (MMP) in a read. MMP can be extended by</a:t>
            </a:r>
          </a:p>
          <a:p>
            <a:pPr marL="800100" lvl="1" indent="-342900">
              <a:buFont typeface="Arial" panose="020B0604020202020204" pitchFamily="34" charset="0"/>
              <a:buChar char="•"/>
            </a:pPr>
            <a:r>
              <a:rPr lang="en-US" dirty="0"/>
              <a:t>mismatches </a:t>
            </a:r>
          </a:p>
          <a:p>
            <a:pPr marL="800100" lvl="1" indent="-342900">
              <a:buFont typeface="Arial" panose="020B0604020202020204" pitchFamily="34" charset="0"/>
              <a:buChar char="•"/>
            </a:pPr>
            <a:r>
              <a:rPr lang="en-US" dirty="0"/>
              <a:t>Indels</a:t>
            </a:r>
          </a:p>
          <a:p>
            <a:pPr marL="800100" lvl="1" indent="-342900">
              <a:buFont typeface="Arial" panose="020B0604020202020204" pitchFamily="34" charset="0"/>
              <a:buChar char="•"/>
            </a:pPr>
            <a:r>
              <a:rPr lang="en-US" dirty="0"/>
              <a:t>soft-clipping </a:t>
            </a:r>
          </a:p>
          <a:p>
            <a:endParaRPr lang="en-US" dirty="0"/>
          </a:p>
          <a:p>
            <a:r>
              <a:rPr lang="en-US" dirty="0"/>
              <a:t>2. Clustering MMP, stitching and scoring to determine final read location </a:t>
            </a:r>
          </a:p>
          <a:p>
            <a:endParaRPr lang="en-US" dirty="0"/>
          </a:p>
          <a:p>
            <a:endParaRPr lang="en-US" dirty="0"/>
          </a:p>
          <a:p>
            <a:r>
              <a:rPr lang="en-US" dirty="0"/>
              <a:t>Output is a Sequence Alignment Map (SAM) file</a:t>
            </a:r>
          </a:p>
          <a:p>
            <a:endParaRPr lang="en-US" dirty="0"/>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2B188AF9-A117-3F49-BFBE-790B7BED0406}"/>
              </a:ext>
            </a:extLst>
          </p:cNvPr>
          <p:cNvPicPr>
            <a:picLocks noChangeAspect="1"/>
          </p:cNvPicPr>
          <p:nvPr/>
        </p:nvPicPr>
        <p:blipFill>
          <a:blip r:embed="rId2"/>
          <a:stretch>
            <a:fillRect/>
          </a:stretch>
        </p:blipFill>
        <p:spPr>
          <a:xfrm>
            <a:off x="5926446" y="1466850"/>
            <a:ext cx="5194300" cy="3924300"/>
          </a:xfrm>
          <a:prstGeom prst="rect">
            <a:avLst/>
          </a:prstGeom>
        </p:spPr>
      </p:pic>
      <p:sp>
        <p:nvSpPr>
          <p:cNvPr id="5" name="TextBox 4">
            <a:extLst>
              <a:ext uri="{FF2B5EF4-FFF2-40B4-BE49-F238E27FC236}">
                <a16:creationId xmlns:a16="http://schemas.microsoft.com/office/drawing/2014/main" id="{D0258B21-A7D1-3F48-9850-A3AA72F30732}"/>
              </a:ext>
            </a:extLst>
          </p:cNvPr>
          <p:cNvSpPr txBox="1"/>
          <p:nvPr/>
        </p:nvSpPr>
        <p:spPr>
          <a:xfrm>
            <a:off x="8792308" y="6392516"/>
            <a:ext cx="3131050" cy="369332"/>
          </a:xfrm>
          <a:prstGeom prst="rect">
            <a:avLst/>
          </a:prstGeom>
          <a:noFill/>
        </p:spPr>
        <p:txBody>
          <a:bodyPr wrap="none" rtlCol="0">
            <a:spAutoFit/>
          </a:bodyPr>
          <a:lstStyle/>
          <a:p>
            <a:r>
              <a:rPr lang="en-US" dirty="0" err="1">
                <a:hlinkClick r:id="rId3"/>
              </a:rPr>
              <a:t>Dobin</a:t>
            </a:r>
            <a:r>
              <a:rPr lang="en-US" dirty="0">
                <a:hlinkClick r:id="rId3"/>
              </a:rPr>
              <a:t> et al Bioinformatics 2013</a:t>
            </a:r>
            <a:endParaRPr lang="en-US" dirty="0"/>
          </a:p>
        </p:txBody>
      </p:sp>
    </p:spTree>
    <p:extLst>
      <p:ext uri="{BB962C8B-B14F-4D97-AF65-F5344CB8AC3E}">
        <p14:creationId xmlns:p14="http://schemas.microsoft.com/office/powerpoint/2010/main" val="3638727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0"/>
            <a:ext cx="10515600" cy="744955"/>
          </a:xfrm>
        </p:spPr>
        <p:txBody>
          <a:bodyPr/>
          <a:lstStyle/>
          <a:p>
            <a:r>
              <a:rPr lang="en-US" dirty="0">
                <a:solidFill>
                  <a:schemeClr val="accent1"/>
                </a:solidFill>
              </a:rPr>
              <a:t>Sequence Alignment Map (SAM)</a:t>
            </a:r>
          </a:p>
        </p:txBody>
      </p:sp>
      <p:sp>
        <p:nvSpPr>
          <p:cNvPr id="16" name="Rectangle 15">
            <a:extLst>
              <a:ext uri="{FF2B5EF4-FFF2-40B4-BE49-F238E27FC236}">
                <a16:creationId xmlns:a16="http://schemas.microsoft.com/office/drawing/2014/main" id="{4B97AC1C-647D-F041-95BA-828A0DF35A20}"/>
              </a:ext>
            </a:extLst>
          </p:cNvPr>
          <p:cNvSpPr/>
          <p:nvPr/>
        </p:nvSpPr>
        <p:spPr>
          <a:xfrm>
            <a:off x="9646156" y="6488668"/>
            <a:ext cx="2264779" cy="369332"/>
          </a:xfrm>
          <a:prstGeom prst="rect">
            <a:avLst/>
          </a:prstGeom>
        </p:spPr>
        <p:txBody>
          <a:bodyPr wrap="square">
            <a:spAutoFit/>
          </a:bodyPr>
          <a:lstStyle/>
          <a:p>
            <a:r>
              <a:rPr lang="en-US" dirty="0" err="1"/>
              <a:t>www.samformat.info</a:t>
            </a:r>
            <a:endParaRPr lang="en-US" dirty="0"/>
          </a:p>
        </p:txBody>
      </p:sp>
      <p:pic>
        <p:nvPicPr>
          <p:cNvPr id="4" name="Picture 3">
            <a:extLst>
              <a:ext uri="{FF2B5EF4-FFF2-40B4-BE49-F238E27FC236}">
                <a16:creationId xmlns:a16="http://schemas.microsoft.com/office/drawing/2014/main" id="{5239D977-7FFE-8C45-B49C-914796512DD0}"/>
              </a:ext>
            </a:extLst>
          </p:cNvPr>
          <p:cNvPicPr>
            <a:picLocks noChangeAspect="1"/>
          </p:cNvPicPr>
          <p:nvPr/>
        </p:nvPicPr>
        <p:blipFill rotWithShape="1">
          <a:blip r:embed="rId2"/>
          <a:srcRect b="64378"/>
          <a:stretch/>
        </p:blipFill>
        <p:spPr>
          <a:xfrm>
            <a:off x="527050" y="2499146"/>
            <a:ext cx="9988550" cy="1887376"/>
          </a:xfrm>
          <a:prstGeom prst="rect">
            <a:avLst/>
          </a:prstGeom>
        </p:spPr>
      </p:pic>
      <p:sp>
        <p:nvSpPr>
          <p:cNvPr id="23" name="TextBox 22">
            <a:extLst>
              <a:ext uri="{FF2B5EF4-FFF2-40B4-BE49-F238E27FC236}">
                <a16:creationId xmlns:a16="http://schemas.microsoft.com/office/drawing/2014/main" id="{447CB4E9-2526-E344-9EF8-B499D1997C85}"/>
              </a:ext>
            </a:extLst>
          </p:cNvPr>
          <p:cNvSpPr txBox="1"/>
          <p:nvPr/>
        </p:nvSpPr>
        <p:spPr>
          <a:xfrm>
            <a:off x="677911" y="6405940"/>
            <a:ext cx="906787" cy="369332"/>
          </a:xfrm>
          <a:prstGeom prst="rect">
            <a:avLst/>
          </a:prstGeom>
          <a:noFill/>
        </p:spPr>
        <p:txBody>
          <a:bodyPr wrap="none" rtlCol="0">
            <a:spAutoFit/>
          </a:bodyPr>
          <a:lstStyle/>
          <a:p>
            <a:r>
              <a:rPr lang="en-US" dirty="0"/>
              <a:t>Read ID</a:t>
            </a:r>
          </a:p>
        </p:txBody>
      </p:sp>
      <p:sp>
        <p:nvSpPr>
          <p:cNvPr id="26" name="TextBox 25">
            <a:extLst>
              <a:ext uri="{FF2B5EF4-FFF2-40B4-BE49-F238E27FC236}">
                <a16:creationId xmlns:a16="http://schemas.microsoft.com/office/drawing/2014/main" id="{943F8B29-9CBE-3442-99F8-59CCB54E7B34}"/>
              </a:ext>
            </a:extLst>
          </p:cNvPr>
          <p:cNvSpPr txBox="1"/>
          <p:nvPr/>
        </p:nvSpPr>
        <p:spPr>
          <a:xfrm>
            <a:off x="1189383" y="5861474"/>
            <a:ext cx="5961184" cy="646331"/>
          </a:xfrm>
          <a:prstGeom prst="rect">
            <a:avLst/>
          </a:prstGeom>
          <a:noFill/>
        </p:spPr>
        <p:txBody>
          <a:bodyPr wrap="none" rtlCol="0">
            <a:spAutoFit/>
          </a:bodyPr>
          <a:lstStyle/>
          <a:p>
            <a:r>
              <a:rPr lang="en-US" dirty="0"/>
              <a:t>Flag: indicates alignment information e.g. paired, aligned, </a:t>
            </a:r>
            <a:r>
              <a:rPr lang="en-US" dirty="0" err="1"/>
              <a:t>etc</a:t>
            </a:r>
            <a:r>
              <a:rPr lang="en-US" dirty="0"/>
              <a:t> </a:t>
            </a:r>
          </a:p>
          <a:p>
            <a:r>
              <a:rPr lang="en-US" dirty="0">
                <a:hlinkClick r:id="rId3"/>
              </a:rPr>
              <a:t>https://broadinstitute.github.io/picard/explain-flags.html</a:t>
            </a:r>
            <a:endParaRPr lang="en-US" dirty="0"/>
          </a:p>
        </p:txBody>
      </p:sp>
      <p:cxnSp>
        <p:nvCxnSpPr>
          <p:cNvPr id="30" name="Straight Arrow Connector 29" descr="arrow pointing to read id">
            <a:extLst>
              <a:ext uri="{FF2B5EF4-FFF2-40B4-BE49-F238E27FC236}">
                <a16:creationId xmlns:a16="http://schemas.microsoft.com/office/drawing/2014/main" id="{62B9C855-3D2E-6C41-B4AD-2ED0C1F03CD4}"/>
              </a:ext>
            </a:extLst>
          </p:cNvPr>
          <p:cNvCxnSpPr>
            <a:cxnSpLocks/>
          </p:cNvCxnSpPr>
          <p:nvPr/>
        </p:nvCxnSpPr>
        <p:spPr>
          <a:xfrm flipV="1">
            <a:off x="835050" y="4508977"/>
            <a:ext cx="0" cy="18969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descr="arrow pointing to read flag">
            <a:extLst>
              <a:ext uri="{FF2B5EF4-FFF2-40B4-BE49-F238E27FC236}">
                <a16:creationId xmlns:a16="http://schemas.microsoft.com/office/drawing/2014/main" id="{C56FF4A8-09A3-CE49-A7AD-88BE62C1638E}"/>
              </a:ext>
            </a:extLst>
          </p:cNvPr>
          <p:cNvCxnSpPr>
            <a:cxnSpLocks/>
          </p:cNvCxnSpPr>
          <p:nvPr/>
        </p:nvCxnSpPr>
        <p:spPr>
          <a:xfrm flipV="1">
            <a:off x="1432997" y="4470095"/>
            <a:ext cx="0" cy="14426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descr="arrow pointing to ref sequence name">
            <a:extLst>
              <a:ext uri="{FF2B5EF4-FFF2-40B4-BE49-F238E27FC236}">
                <a16:creationId xmlns:a16="http://schemas.microsoft.com/office/drawing/2014/main" id="{F7B5D852-209F-D740-A6CC-B6B5F46D7758}"/>
              </a:ext>
            </a:extLst>
          </p:cNvPr>
          <p:cNvCxnSpPr>
            <a:cxnSpLocks/>
          </p:cNvCxnSpPr>
          <p:nvPr/>
        </p:nvCxnSpPr>
        <p:spPr>
          <a:xfrm flipV="1">
            <a:off x="1773774" y="4464513"/>
            <a:ext cx="0" cy="9680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06E3EF2-472F-3443-A7E6-113ADFE69F09}"/>
              </a:ext>
            </a:extLst>
          </p:cNvPr>
          <p:cNvSpPr txBox="1"/>
          <p:nvPr/>
        </p:nvSpPr>
        <p:spPr>
          <a:xfrm>
            <a:off x="1650968" y="5454033"/>
            <a:ext cx="2042867" cy="369332"/>
          </a:xfrm>
          <a:prstGeom prst="rect">
            <a:avLst/>
          </a:prstGeom>
          <a:noFill/>
        </p:spPr>
        <p:txBody>
          <a:bodyPr wrap="none" rtlCol="0">
            <a:spAutoFit/>
          </a:bodyPr>
          <a:lstStyle/>
          <a:p>
            <a:r>
              <a:rPr lang="en-US" dirty="0"/>
              <a:t>Ref Sequence name</a:t>
            </a:r>
          </a:p>
        </p:txBody>
      </p:sp>
      <p:cxnSp>
        <p:nvCxnSpPr>
          <p:cNvPr id="36" name="Straight Arrow Connector 35" descr="arrow pointing to position">
            <a:extLst>
              <a:ext uri="{FF2B5EF4-FFF2-40B4-BE49-F238E27FC236}">
                <a16:creationId xmlns:a16="http://schemas.microsoft.com/office/drawing/2014/main" id="{E9346E24-BDAB-FF4F-9B1F-10B9E48179B1}"/>
              </a:ext>
            </a:extLst>
          </p:cNvPr>
          <p:cNvCxnSpPr>
            <a:cxnSpLocks/>
          </p:cNvCxnSpPr>
          <p:nvPr/>
        </p:nvCxnSpPr>
        <p:spPr>
          <a:xfrm flipV="1">
            <a:off x="2063890" y="4464513"/>
            <a:ext cx="0" cy="5785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28B6AEE-6B55-7045-B5D7-C15C6CF452C3}"/>
              </a:ext>
            </a:extLst>
          </p:cNvPr>
          <p:cNvSpPr txBox="1"/>
          <p:nvPr/>
        </p:nvSpPr>
        <p:spPr>
          <a:xfrm>
            <a:off x="1982787" y="5030923"/>
            <a:ext cx="936667" cy="369332"/>
          </a:xfrm>
          <a:prstGeom prst="rect">
            <a:avLst/>
          </a:prstGeom>
          <a:noFill/>
        </p:spPr>
        <p:txBody>
          <a:bodyPr wrap="none" rtlCol="0">
            <a:spAutoFit/>
          </a:bodyPr>
          <a:lstStyle/>
          <a:p>
            <a:r>
              <a:rPr lang="en-US" dirty="0"/>
              <a:t>Position</a:t>
            </a:r>
          </a:p>
        </p:txBody>
      </p:sp>
      <p:sp>
        <p:nvSpPr>
          <p:cNvPr id="40" name="TextBox 39">
            <a:extLst>
              <a:ext uri="{FF2B5EF4-FFF2-40B4-BE49-F238E27FC236}">
                <a16:creationId xmlns:a16="http://schemas.microsoft.com/office/drawing/2014/main" id="{61EF0CF6-6555-BB47-A1C3-C6F8B6BB1EE0}"/>
              </a:ext>
            </a:extLst>
          </p:cNvPr>
          <p:cNvSpPr txBox="1"/>
          <p:nvPr/>
        </p:nvSpPr>
        <p:spPr>
          <a:xfrm>
            <a:off x="2312961" y="4747842"/>
            <a:ext cx="2480010" cy="369332"/>
          </a:xfrm>
          <a:prstGeom prst="rect">
            <a:avLst/>
          </a:prstGeom>
          <a:noFill/>
        </p:spPr>
        <p:txBody>
          <a:bodyPr wrap="square" rtlCol="0">
            <a:spAutoFit/>
          </a:bodyPr>
          <a:lstStyle/>
          <a:p>
            <a:r>
              <a:rPr lang="en-US" dirty="0"/>
              <a:t>Mapping Quality</a:t>
            </a:r>
          </a:p>
        </p:txBody>
      </p:sp>
      <p:cxnSp>
        <p:nvCxnSpPr>
          <p:cNvPr id="41" name="Straight Arrow Connector 40" descr="arrow pointing to mapping quality">
            <a:extLst>
              <a:ext uri="{FF2B5EF4-FFF2-40B4-BE49-F238E27FC236}">
                <a16:creationId xmlns:a16="http://schemas.microsoft.com/office/drawing/2014/main" id="{E5611D5D-BCD1-5844-B318-5F415900DAC2}"/>
              </a:ext>
            </a:extLst>
          </p:cNvPr>
          <p:cNvCxnSpPr>
            <a:cxnSpLocks/>
          </p:cNvCxnSpPr>
          <p:nvPr/>
        </p:nvCxnSpPr>
        <p:spPr>
          <a:xfrm flipV="1">
            <a:off x="2451120" y="4449404"/>
            <a:ext cx="0" cy="335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descr="arrow pointing to CIGAR string">
            <a:extLst>
              <a:ext uri="{FF2B5EF4-FFF2-40B4-BE49-F238E27FC236}">
                <a16:creationId xmlns:a16="http://schemas.microsoft.com/office/drawing/2014/main" id="{7B1561A0-8ED8-B646-8285-1E0763383A64}"/>
              </a:ext>
            </a:extLst>
          </p:cNvPr>
          <p:cNvCxnSpPr>
            <a:cxnSpLocks/>
            <a:stCxn id="43" idx="1"/>
          </p:cNvCxnSpPr>
          <p:nvPr/>
        </p:nvCxnSpPr>
        <p:spPr>
          <a:xfrm flipH="1" flipV="1">
            <a:off x="2702888" y="4416028"/>
            <a:ext cx="135462" cy="2180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2DB1A6-8B3C-314D-AFF3-6ABA48566892}"/>
              </a:ext>
            </a:extLst>
          </p:cNvPr>
          <p:cNvSpPr txBox="1"/>
          <p:nvPr/>
        </p:nvSpPr>
        <p:spPr>
          <a:xfrm>
            <a:off x="2838350" y="4449404"/>
            <a:ext cx="6429068" cy="369332"/>
          </a:xfrm>
          <a:prstGeom prst="rect">
            <a:avLst/>
          </a:prstGeom>
          <a:noFill/>
        </p:spPr>
        <p:txBody>
          <a:bodyPr wrap="none" rtlCol="0">
            <a:spAutoFit/>
          </a:bodyPr>
          <a:lstStyle/>
          <a:p>
            <a:r>
              <a:rPr lang="en-US" dirty="0"/>
              <a:t>CIGAR: summary of alignment, e.g. match, gap, insertion, deletion</a:t>
            </a:r>
          </a:p>
        </p:txBody>
      </p:sp>
      <p:pic>
        <p:nvPicPr>
          <p:cNvPr id="45" name="Picture 44" descr="A screenshot of a video game&#10;&#10;Description automatically generated">
            <a:extLst>
              <a:ext uri="{FF2B5EF4-FFF2-40B4-BE49-F238E27FC236}">
                <a16:creationId xmlns:a16="http://schemas.microsoft.com/office/drawing/2014/main" id="{38B72070-D8A0-E04A-AC53-C53A2DDF2F0E}"/>
              </a:ext>
            </a:extLst>
          </p:cNvPr>
          <p:cNvPicPr>
            <a:picLocks noChangeAspect="1"/>
          </p:cNvPicPr>
          <p:nvPr/>
        </p:nvPicPr>
        <p:blipFill rotWithShape="1">
          <a:blip r:embed="rId4"/>
          <a:srcRect t="89429"/>
          <a:stretch/>
        </p:blipFill>
        <p:spPr>
          <a:xfrm>
            <a:off x="2702888" y="1028036"/>
            <a:ext cx="3327400" cy="413491"/>
          </a:xfrm>
          <a:prstGeom prst="rect">
            <a:avLst/>
          </a:prstGeom>
        </p:spPr>
      </p:pic>
      <p:sp>
        <p:nvSpPr>
          <p:cNvPr id="8" name="TextBox 7">
            <a:extLst>
              <a:ext uri="{FF2B5EF4-FFF2-40B4-BE49-F238E27FC236}">
                <a16:creationId xmlns:a16="http://schemas.microsoft.com/office/drawing/2014/main" id="{6C7F941F-A6D9-E645-854E-62A7AB10335B}"/>
              </a:ext>
            </a:extLst>
          </p:cNvPr>
          <p:cNvSpPr txBox="1"/>
          <p:nvPr/>
        </p:nvSpPr>
        <p:spPr>
          <a:xfrm>
            <a:off x="1050878" y="1064525"/>
            <a:ext cx="1506695" cy="369332"/>
          </a:xfrm>
          <a:prstGeom prst="rect">
            <a:avLst/>
          </a:prstGeom>
          <a:noFill/>
        </p:spPr>
        <p:txBody>
          <a:bodyPr wrap="none" rtlCol="0">
            <a:spAutoFit/>
          </a:bodyPr>
          <a:lstStyle/>
          <a:p>
            <a:r>
              <a:rPr lang="en-US" dirty="0"/>
              <a:t>Reference seq</a:t>
            </a:r>
          </a:p>
        </p:txBody>
      </p:sp>
      <p:sp>
        <p:nvSpPr>
          <p:cNvPr id="9" name="TextBox 8">
            <a:extLst>
              <a:ext uri="{FF2B5EF4-FFF2-40B4-BE49-F238E27FC236}">
                <a16:creationId xmlns:a16="http://schemas.microsoft.com/office/drawing/2014/main" id="{E10A940F-6146-9948-9E54-75D2433F86ED}"/>
              </a:ext>
            </a:extLst>
          </p:cNvPr>
          <p:cNvSpPr txBox="1"/>
          <p:nvPr/>
        </p:nvSpPr>
        <p:spPr>
          <a:xfrm>
            <a:off x="3356400" y="1429349"/>
            <a:ext cx="1305026" cy="276999"/>
          </a:xfrm>
          <a:prstGeom prst="rect">
            <a:avLst/>
          </a:prstGeom>
          <a:solidFill>
            <a:srgbClr val="FF0000"/>
          </a:solidFill>
        </p:spPr>
        <p:txBody>
          <a:bodyPr wrap="square" rtlCol="0">
            <a:spAutoFit/>
          </a:bodyPr>
          <a:lstStyle/>
          <a:p>
            <a:r>
              <a:rPr lang="en-US" sz="1200" dirty="0"/>
              <a:t>TTAGAT</a:t>
            </a:r>
          </a:p>
        </p:txBody>
      </p:sp>
      <p:sp>
        <p:nvSpPr>
          <p:cNvPr id="10" name="TextBox 9">
            <a:extLst>
              <a:ext uri="{FF2B5EF4-FFF2-40B4-BE49-F238E27FC236}">
                <a16:creationId xmlns:a16="http://schemas.microsoft.com/office/drawing/2014/main" id="{76603CEF-A115-1747-A546-5FCE30020C14}"/>
              </a:ext>
            </a:extLst>
          </p:cNvPr>
          <p:cNvSpPr txBox="1"/>
          <p:nvPr/>
        </p:nvSpPr>
        <p:spPr>
          <a:xfrm>
            <a:off x="1773774" y="1487635"/>
            <a:ext cx="743280" cy="369332"/>
          </a:xfrm>
          <a:prstGeom prst="rect">
            <a:avLst/>
          </a:prstGeom>
          <a:noFill/>
        </p:spPr>
        <p:txBody>
          <a:bodyPr wrap="none" rtlCol="0">
            <a:spAutoFit/>
          </a:bodyPr>
          <a:lstStyle/>
          <a:p>
            <a:r>
              <a:rPr lang="en-US" dirty="0"/>
              <a:t>Reads</a:t>
            </a:r>
          </a:p>
        </p:txBody>
      </p:sp>
      <p:sp>
        <p:nvSpPr>
          <p:cNvPr id="46" name="TextBox 45">
            <a:extLst>
              <a:ext uri="{FF2B5EF4-FFF2-40B4-BE49-F238E27FC236}">
                <a16:creationId xmlns:a16="http://schemas.microsoft.com/office/drawing/2014/main" id="{31700FB2-9572-8D46-8472-DEC142B38886}"/>
              </a:ext>
            </a:extLst>
          </p:cNvPr>
          <p:cNvSpPr txBox="1"/>
          <p:nvPr/>
        </p:nvSpPr>
        <p:spPr>
          <a:xfrm>
            <a:off x="3564667" y="1728569"/>
            <a:ext cx="950795" cy="276999"/>
          </a:xfrm>
          <a:prstGeom prst="rect">
            <a:avLst/>
          </a:prstGeom>
          <a:solidFill>
            <a:srgbClr val="FF0000"/>
          </a:solidFill>
        </p:spPr>
        <p:txBody>
          <a:bodyPr wrap="square" rtlCol="0">
            <a:spAutoFit/>
          </a:bodyPr>
          <a:lstStyle/>
          <a:p>
            <a:r>
              <a:rPr lang="en-US" sz="1200" dirty="0"/>
              <a:t>GATAAC</a:t>
            </a:r>
          </a:p>
        </p:txBody>
      </p:sp>
    </p:spTree>
    <p:extLst>
      <p:ext uri="{BB962C8B-B14F-4D97-AF65-F5344CB8AC3E}">
        <p14:creationId xmlns:p14="http://schemas.microsoft.com/office/powerpoint/2010/main" val="2931980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0"/>
            <a:ext cx="10515600" cy="744955"/>
          </a:xfrm>
        </p:spPr>
        <p:txBody>
          <a:bodyPr/>
          <a:lstStyle/>
          <a:p>
            <a:r>
              <a:rPr lang="en-US" dirty="0">
                <a:solidFill>
                  <a:schemeClr val="accent1"/>
                </a:solidFill>
              </a:rPr>
              <a:t>Sequence Alignment Map (SAM)</a:t>
            </a:r>
          </a:p>
        </p:txBody>
      </p:sp>
      <p:sp>
        <p:nvSpPr>
          <p:cNvPr id="16" name="Rectangle 15">
            <a:extLst>
              <a:ext uri="{FF2B5EF4-FFF2-40B4-BE49-F238E27FC236}">
                <a16:creationId xmlns:a16="http://schemas.microsoft.com/office/drawing/2014/main" id="{4B97AC1C-647D-F041-95BA-828A0DF35A20}"/>
              </a:ext>
            </a:extLst>
          </p:cNvPr>
          <p:cNvSpPr/>
          <p:nvPr/>
        </p:nvSpPr>
        <p:spPr>
          <a:xfrm>
            <a:off x="9646156" y="6488668"/>
            <a:ext cx="2264779" cy="369332"/>
          </a:xfrm>
          <a:prstGeom prst="rect">
            <a:avLst/>
          </a:prstGeom>
        </p:spPr>
        <p:txBody>
          <a:bodyPr wrap="square">
            <a:spAutoFit/>
          </a:bodyPr>
          <a:lstStyle/>
          <a:p>
            <a:r>
              <a:rPr lang="en-US" dirty="0" err="1"/>
              <a:t>www.samformat.info</a:t>
            </a:r>
            <a:endParaRPr lang="en-US" dirty="0"/>
          </a:p>
        </p:txBody>
      </p:sp>
      <p:pic>
        <p:nvPicPr>
          <p:cNvPr id="4" name="Picture 3">
            <a:extLst>
              <a:ext uri="{FF2B5EF4-FFF2-40B4-BE49-F238E27FC236}">
                <a16:creationId xmlns:a16="http://schemas.microsoft.com/office/drawing/2014/main" id="{5239D977-7FFE-8C45-B49C-914796512DD0}"/>
              </a:ext>
            </a:extLst>
          </p:cNvPr>
          <p:cNvPicPr>
            <a:picLocks noChangeAspect="1"/>
          </p:cNvPicPr>
          <p:nvPr/>
        </p:nvPicPr>
        <p:blipFill rotWithShape="1">
          <a:blip r:embed="rId2"/>
          <a:srcRect b="64378"/>
          <a:stretch/>
        </p:blipFill>
        <p:spPr>
          <a:xfrm>
            <a:off x="527050" y="2499146"/>
            <a:ext cx="9988550" cy="1887376"/>
          </a:xfrm>
          <a:prstGeom prst="rect">
            <a:avLst/>
          </a:prstGeom>
        </p:spPr>
      </p:pic>
      <p:cxnSp>
        <p:nvCxnSpPr>
          <p:cNvPr id="42" name="Straight Arrow Connector 41" descr="arrow pointing to CIGAR string">
            <a:extLst>
              <a:ext uri="{FF2B5EF4-FFF2-40B4-BE49-F238E27FC236}">
                <a16:creationId xmlns:a16="http://schemas.microsoft.com/office/drawing/2014/main" id="{7B1561A0-8ED8-B646-8285-1E0763383A64}"/>
              </a:ext>
            </a:extLst>
          </p:cNvPr>
          <p:cNvCxnSpPr>
            <a:cxnSpLocks/>
            <a:stCxn id="43" idx="0"/>
          </p:cNvCxnSpPr>
          <p:nvPr/>
        </p:nvCxnSpPr>
        <p:spPr>
          <a:xfrm flipH="1" flipV="1">
            <a:off x="4918766" y="4449404"/>
            <a:ext cx="12070" cy="9017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2DB1A6-8B3C-314D-AFF3-6ABA48566892}"/>
              </a:ext>
            </a:extLst>
          </p:cNvPr>
          <p:cNvSpPr txBox="1"/>
          <p:nvPr/>
        </p:nvSpPr>
        <p:spPr>
          <a:xfrm>
            <a:off x="4340346" y="5351188"/>
            <a:ext cx="1180979" cy="369332"/>
          </a:xfrm>
          <a:prstGeom prst="rect">
            <a:avLst/>
          </a:prstGeom>
          <a:noFill/>
        </p:spPr>
        <p:txBody>
          <a:bodyPr wrap="square" rtlCol="0">
            <a:spAutoFit/>
          </a:bodyPr>
          <a:lstStyle/>
          <a:p>
            <a:r>
              <a:rPr lang="en-US" dirty="0"/>
              <a:t>Sequence</a:t>
            </a:r>
          </a:p>
        </p:txBody>
      </p:sp>
      <p:pic>
        <p:nvPicPr>
          <p:cNvPr id="45" name="Picture 44" descr="A screenshot of a video game&#10;&#10;Description automatically generated">
            <a:extLst>
              <a:ext uri="{FF2B5EF4-FFF2-40B4-BE49-F238E27FC236}">
                <a16:creationId xmlns:a16="http://schemas.microsoft.com/office/drawing/2014/main" id="{38B72070-D8A0-E04A-AC53-C53A2DDF2F0E}"/>
              </a:ext>
            </a:extLst>
          </p:cNvPr>
          <p:cNvPicPr>
            <a:picLocks noChangeAspect="1"/>
          </p:cNvPicPr>
          <p:nvPr/>
        </p:nvPicPr>
        <p:blipFill rotWithShape="1">
          <a:blip r:embed="rId3"/>
          <a:srcRect t="89429"/>
          <a:stretch/>
        </p:blipFill>
        <p:spPr>
          <a:xfrm>
            <a:off x="2702888" y="1028036"/>
            <a:ext cx="3327400" cy="413491"/>
          </a:xfrm>
          <a:prstGeom prst="rect">
            <a:avLst/>
          </a:prstGeom>
        </p:spPr>
      </p:pic>
      <p:sp>
        <p:nvSpPr>
          <p:cNvPr id="8" name="TextBox 7">
            <a:extLst>
              <a:ext uri="{FF2B5EF4-FFF2-40B4-BE49-F238E27FC236}">
                <a16:creationId xmlns:a16="http://schemas.microsoft.com/office/drawing/2014/main" id="{6C7F941F-A6D9-E645-854E-62A7AB10335B}"/>
              </a:ext>
            </a:extLst>
          </p:cNvPr>
          <p:cNvSpPr txBox="1"/>
          <p:nvPr/>
        </p:nvSpPr>
        <p:spPr>
          <a:xfrm>
            <a:off x="1050878" y="1064525"/>
            <a:ext cx="1506695" cy="369332"/>
          </a:xfrm>
          <a:prstGeom prst="rect">
            <a:avLst/>
          </a:prstGeom>
          <a:noFill/>
        </p:spPr>
        <p:txBody>
          <a:bodyPr wrap="none" rtlCol="0">
            <a:spAutoFit/>
          </a:bodyPr>
          <a:lstStyle/>
          <a:p>
            <a:r>
              <a:rPr lang="en-US" dirty="0"/>
              <a:t>Reference seq</a:t>
            </a:r>
          </a:p>
        </p:txBody>
      </p:sp>
      <p:sp>
        <p:nvSpPr>
          <p:cNvPr id="9" name="TextBox 8">
            <a:extLst>
              <a:ext uri="{FF2B5EF4-FFF2-40B4-BE49-F238E27FC236}">
                <a16:creationId xmlns:a16="http://schemas.microsoft.com/office/drawing/2014/main" id="{E10A940F-6146-9948-9E54-75D2433F86ED}"/>
              </a:ext>
            </a:extLst>
          </p:cNvPr>
          <p:cNvSpPr txBox="1"/>
          <p:nvPr/>
        </p:nvSpPr>
        <p:spPr>
          <a:xfrm>
            <a:off x="3356400" y="1429349"/>
            <a:ext cx="1305026" cy="276999"/>
          </a:xfrm>
          <a:prstGeom prst="rect">
            <a:avLst/>
          </a:prstGeom>
          <a:solidFill>
            <a:srgbClr val="FF0000"/>
          </a:solidFill>
        </p:spPr>
        <p:txBody>
          <a:bodyPr wrap="square" rtlCol="0">
            <a:spAutoFit/>
          </a:bodyPr>
          <a:lstStyle/>
          <a:p>
            <a:r>
              <a:rPr lang="en-US" sz="1200" dirty="0"/>
              <a:t>TTAGAT</a:t>
            </a:r>
          </a:p>
        </p:txBody>
      </p:sp>
      <p:sp>
        <p:nvSpPr>
          <p:cNvPr id="10" name="TextBox 9">
            <a:extLst>
              <a:ext uri="{FF2B5EF4-FFF2-40B4-BE49-F238E27FC236}">
                <a16:creationId xmlns:a16="http://schemas.microsoft.com/office/drawing/2014/main" id="{76603CEF-A115-1747-A546-5FCE30020C14}"/>
              </a:ext>
            </a:extLst>
          </p:cNvPr>
          <p:cNvSpPr txBox="1"/>
          <p:nvPr/>
        </p:nvSpPr>
        <p:spPr>
          <a:xfrm>
            <a:off x="1773774" y="1487635"/>
            <a:ext cx="743280" cy="369332"/>
          </a:xfrm>
          <a:prstGeom prst="rect">
            <a:avLst/>
          </a:prstGeom>
          <a:noFill/>
        </p:spPr>
        <p:txBody>
          <a:bodyPr wrap="none" rtlCol="0">
            <a:spAutoFit/>
          </a:bodyPr>
          <a:lstStyle/>
          <a:p>
            <a:r>
              <a:rPr lang="en-US" dirty="0"/>
              <a:t>Reads</a:t>
            </a:r>
          </a:p>
        </p:txBody>
      </p:sp>
      <p:sp>
        <p:nvSpPr>
          <p:cNvPr id="46" name="TextBox 45">
            <a:extLst>
              <a:ext uri="{FF2B5EF4-FFF2-40B4-BE49-F238E27FC236}">
                <a16:creationId xmlns:a16="http://schemas.microsoft.com/office/drawing/2014/main" id="{31700FB2-9572-8D46-8472-DEC142B38886}"/>
              </a:ext>
            </a:extLst>
          </p:cNvPr>
          <p:cNvSpPr txBox="1"/>
          <p:nvPr/>
        </p:nvSpPr>
        <p:spPr>
          <a:xfrm>
            <a:off x="3564667" y="1728569"/>
            <a:ext cx="950795" cy="276999"/>
          </a:xfrm>
          <a:prstGeom prst="rect">
            <a:avLst/>
          </a:prstGeom>
          <a:solidFill>
            <a:srgbClr val="FF0000"/>
          </a:solidFill>
        </p:spPr>
        <p:txBody>
          <a:bodyPr wrap="square" rtlCol="0">
            <a:spAutoFit/>
          </a:bodyPr>
          <a:lstStyle/>
          <a:p>
            <a:r>
              <a:rPr lang="en-US" sz="1200" dirty="0"/>
              <a:t>GATAAC</a:t>
            </a:r>
          </a:p>
        </p:txBody>
      </p:sp>
      <p:cxnSp>
        <p:nvCxnSpPr>
          <p:cNvPr id="25" name="Straight Arrow Connector 24" descr="arrow pointing to CIGAR string">
            <a:extLst>
              <a:ext uri="{FF2B5EF4-FFF2-40B4-BE49-F238E27FC236}">
                <a16:creationId xmlns:a16="http://schemas.microsoft.com/office/drawing/2014/main" id="{D46DF15F-9524-1C49-9F9D-1E84E93F52F1}"/>
              </a:ext>
            </a:extLst>
          </p:cNvPr>
          <p:cNvCxnSpPr>
            <a:cxnSpLocks/>
          </p:cNvCxnSpPr>
          <p:nvPr/>
        </p:nvCxnSpPr>
        <p:spPr>
          <a:xfrm flipV="1">
            <a:off x="6387502" y="4449404"/>
            <a:ext cx="0" cy="5792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3BA4D4F-0FAD-0C48-8BDE-8C8CD58BCF52}"/>
              </a:ext>
            </a:extLst>
          </p:cNvPr>
          <p:cNvSpPr txBox="1"/>
          <p:nvPr/>
        </p:nvSpPr>
        <p:spPr>
          <a:xfrm>
            <a:off x="5594368" y="4994654"/>
            <a:ext cx="1586268" cy="369332"/>
          </a:xfrm>
          <a:prstGeom prst="rect">
            <a:avLst/>
          </a:prstGeom>
          <a:noFill/>
        </p:spPr>
        <p:txBody>
          <a:bodyPr wrap="square" rtlCol="0">
            <a:spAutoFit/>
          </a:bodyPr>
          <a:lstStyle/>
          <a:p>
            <a:r>
              <a:rPr lang="en-US" dirty="0"/>
              <a:t>Quality Score</a:t>
            </a:r>
          </a:p>
        </p:txBody>
      </p:sp>
      <p:cxnSp>
        <p:nvCxnSpPr>
          <p:cNvPr id="28" name="Straight Arrow Connector 27" descr="arrow pointing to CIGAR string">
            <a:extLst>
              <a:ext uri="{FF2B5EF4-FFF2-40B4-BE49-F238E27FC236}">
                <a16:creationId xmlns:a16="http://schemas.microsoft.com/office/drawing/2014/main" id="{294CA949-1A77-6641-8FAE-F1595FA96D6D}"/>
              </a:ext>
            </a:extLst>
          </p:cNvPr>
          <p:cNvCxnSpPr>
            <a:cxnSpLocks/>
          </p:cNvCxnSpPr>
          <p:nvPr/>
        </p:nvCxnSpPr>
        <p:spPr>
          <a:xfrm flipV="1">
            <a:off x="7395545" y="4424004"/>
            <a:ext cx="0" cy="4508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342A1DB-77D8-164C-81E3-003AA17263A9}"/>
              </a:ext>
            </a:extLst>
          </p:cNvPr>
          <p:cNvSpPr txBox="1"/>
          <p:nvPr/>
        </p:nvSpPr>
        <p:spPr>
          <a:xfrm>
            <a:off x="6853423" y="4809988"/>
            <a:ext cx="1586268" cy="369332"/>
          </a:xfrm>
          <a:prstGeom prst="rect">
            <a:avLst/>
          </a:prstGeom>
          <a:noFill/>
        </p:spPr>
        <p:txBody>
          <a:bodyPr wrap="none" rtlCol="0">
            <a:spAutoFit/>
          </a:bodyPr>
          <a:lstStyle/>
          <a:p>
            <a:r>
              <a:rPr lang="en-US" dirty="0"/>
              <a:t>Optional Fields</a:t>
            </a:r>
          </a:p>
        </p:txBody>
      </p:sp>
      <p:sp>
        <p:nvSpPr>
          <p:cNvPr id="31" name="TextBox 30">
            <a:extLst>
              <a:ext uri="{FF2B5EF4-FFF2-40B4-BE49-F238E27FC236}">
                <a16:creationId xmlns:a16="http://schemas.microsoft.com/office/drawing/2014/main" id="{77C7A332-FF70-7244-81AA-2A6CD0B45CAE}"/>
              </a:ext>
            </a:extLst>
          </p:cNvPr>
          <p:cNvSpPr txBox="1"/>
          <p:nvPr/>
        </p:nvSpPr>
        <p:spPr>
          <a:xfrm>
            <a:off x="3135230" y="4574150"/>
            <a:ext cx="1859615" cy="369332"/>
          </a:xfrm>
          <a:prstGeom prst="rect">
            <a:avLst/>
          </a:prstGeom>
          <a:noFill/>
        </p:spPr>
        <p:txBody>
          <a:bodyPr wrap="square" rtlCol="0">
            <a:spAutoFit/>
          </a:bodyPr>
          <a:lstStyle/>
          <a:p>
            <a:r>
              <a:rPr lang="en-US" dirty="0"/>
              <a:t>Paired end info</a:t>
            </a:r>
          </a:p>
        </p:txBody>
      </p:sp>
      <p:sp>
        <p:nvSpPr>
          <p:cNvPr id="13" name="Left Bracket 12">
            <a:extLst>
              <a:ext uri="{FF2B5EF4-FFF2-40B4-BE49-F238E27FC236}">
                <a16:creationId xmlns:a16="http://schemas.microsoft.com/office/drawing/2014/main" id="{806CCE12-65A7-E14E-AE7D-DF0541DF6AC1}"/>
              </a:ext>
            </a:extLst>
          </p:cNvPr>
          <p:cNvSpPr/>
          <p:nvPr/>
        </p:nvSpPr>
        <p:spPr>
          <a:xfrm rot="16200000">
            <a:off x="4016341" y="4060177"/>
            <a:ext cx="47450" cy="95079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97244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Genome Annotation Standards</a:t>
            </a:r>
          </a:p>
        </p:txBody>
      </p:sp>
      <p:sp>
        <p:nvSpPr>
          <p:cNvPr id="4" name="TextBox 3">
            <a:extLst>
              <a:ext uri="{FF2B5EF4-FFF2-40B4-BE49-F238E27FC236}">
                <a16:creationId xmlns:a16="http://schemas.microsoft.com/office/drawing/2014/main" id="{41E961A5-AD56-4749-AA6D-A8F65193C741}"/>
              </a:ext>
            </a:extLst>
          </p:cNvPr>
          <p:cNvSpPr txBox="1"/>
          <p:nvPr/>
        </p:nvSpPr>
        <p:spPr>
          <a:xfrm>
            <a:off x="416560" y="1303656"/>
            <a:ext cx="54356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STAR can use an annotation file gives the location and structure of genes in order to improve alignment in known splice junctions </a:t>
            </a:r>
          </a:p>
          <a:p>
            <a:endParaRPr lang="en-US" dirty="0"/>
          </a:p>
          <a:p>
            <a:pPr marL="285750" indent="-285750">
              <a:buFont typeface="Arial" panose="020B0604020202020204" pitchFamily="34" charset="0"/>
              <a:buChar char="•"/>
            </a:pPr>
            <a:r>
              <a:rPr lang="en-US" dirty="0"/>
              <a:t>Annotation is dynamic and there are at least three major sources of annotation </a:t>
            </a:r>
          </a:p>
          <a:p>
            <a:endParaRPr lang="en-US" dirty="0"/>
          </a:p>
          <a:p>
            <a:pPr marL="285750" indent="-285750">
              <a:buFont typeface="Arial" panose="020B0604020202020204" pitchFamily="34" charset="0"/>
              <a:buChar char="•"/>
            </a:pPr>
            <a:r>
              <a:rPr lang="en-US" dirty="0"/>
              <a:t>The intersection among </a:t>
            </a:r>
            <a:r>
              <a:rPr lang="en-US" dirty="0" err="1"/>
              <a:t>RefGene</a:t>
            </a:r>
            <a:r>
              <a:rPr lang="en-US" dirty="0"/>
              <a:t>, UCSC, and </a:t>
            </a:r>
            <a:r>
              <a:rPr lang="en-US" dirty="0" err="1"/>
              <a:t>Ensembl</a:t>
            </a:r>
            <a:r>
              <a:rPr lang="en-US" dirty="0"/>
              <a:t> annotations shows high overlap. </a:t>
            </a:r>
            <a:r>
              <a:rPr lang="en-US" dirty="0" err="1"/>
              <a:t>RefGene</a:t>
            </a:r>
            <a:r>
              <a:rPr lang="en-US" dirty="0"/>
              <a:t> has the fewest unique genes, while more than 50% of genes in </a:t>
            </a:r>
            <a:r>
              <a:rPr lang="en-US" dirty="0" err="1"/>
              <a:t>Ensembl</a:t>
            </a:r>
            <a:r>
              <a:rPr lang="en-US" dirty="0"/>
              <a:t> are unique </a:t>
            </a:r>
          </a:p>
          <a:p>
            <a:endParaRPr lang="en-US" dirty="0"/>
          </a:p>
          <a:p>
            <a:pPr marL="285750" indent="-285750">
              <a:buFont typeface="Arial" panose="020B0604020202020204" pitchFamily="34" charset="0"/>
              <a:buChar char="•"/>
            </a:pPr>
            <a:r>
              <a:rPr lang="en-US" dirty="0"/>
              <a:t>Be consistent with your choice of annotation source! </a:t>
            </a:r>
          </a:p>
          <a:p>
            <a:pPr marL="285750" indent="-285750">
              <a:buFont typeface="Arial" panose="020B0604020202020204" pitchFamily="34" charset="0"/>
              <a:buChar char="•"/>
            </a:pPr>
            <a:endParaRPr lang="en-US" dirty="0"/>
          </a:p>
        </p:txBody>
      </p:sp>
      <p:pic>
        <p:nvPicPr>
          <p:cNvPr id="17" name="Picture 16" descr="A picture containing drawing, meter&#10;&#10;Description automatically generated">
            <a:extLst>
              <a:ext uri="{FF2B5EF4-FFF2-40B4-BE49-F238E27FC236}">
                <a16:creationId xmlns:a16="http://schemas.microsoft.com/office/drawing/2014/main" id="{00A75A60-7D7D-8443-9688-7BADE3A70AAE}"/>
              </a:ext>
            </a:extLst>
          </p:cNvPr>
          <p:cNvPicPr>
            <a:picLocks noChangeAspect="1"/>
          </p:cNvPicPr>
          <p:nvPr/>
        </p:nvPicPr>
        <p:blipFill>
          <a:blip r:embed="rId2"/>
          <a:stretch>
            <a:fillRect/>
          </a:stretch>
        </p:blipFill>
        <p:spPr>
          <a:xfrm>
            <a:off x="6339842" y="1545792"/>
            <a:ext cx="4991100" cy="2870200"/>
          </a:xfrm>
          <a:prstGeom prst="rect">
            <a:avLst/>
          </a:prstGeom>
        </p:spPr>
      </p:pic>
      <p:sp>
        <p:nvSpPr>
          <p:cNvPr id="18" name="Rectangle 17">
            <a:extLst>
              <a:ext uri="{FF2B5EF4-FFF2-40B4-BE49-F238E27FC236}">
                <a16:creationId xmlns:a16="http://schemas.microsoft.com/office/drawing/2014/main" id="{72CE12BF-8F97-AE42-95F2-1CAFDF419D8D}"/>
              </a:ext>
            </a:extLst>
          </p:cNvPr>
          <p:cNvSpPr/>
          <p:nvPr/>
        </p:nvSpPr>
        <p:spPr>
          <a:xfrm>
            <a:off x="8714738" y="6296075"/>
            <a:ext cx="3477262" cy="369332"/>
          </a:xfrm>
          <a:prstGeom prst="rect">
            <a:avLst/>
          </a:prstGeom>
        </p:spPr>
        <p:txBody>
          <a:bodyPr wrap="square">
            <a:spAutoFit/>
          </a:bodyPr>
          <a:lstStyle/>
          <a:p>
            <a:r>
              <a:rPr lang="en-US" dirty="0">
                <a:effectLst/>
                <a:latin typeface="DroidSerif"/>
                <a:hlinkClick r:id="rId3"/>
              </a:rPr>
              <a:t>Zhao et al Bioinformatics 201</a:t>
            </a:r>
            <a:r>
              <a:rPr lang="en-US" dirty="0">
                <a:latin typeface="DroidSerif"/>
                <a:hlinkClick r:id="rId3"/>
              </a:rPr>
              <a:t>5</a:t>
            </a:r>
            <a:endParaRPr lang="en-US" dirty="0">
              <a:effectLst/>
            </a:endParaRPr>
          </a:p>
        </p:txBody>
      </p:sp>
    </p:spTree>
    <p:extLst>
      <p:ext uri="{BB962C8B-B14F-4D97-AF65-F5344CB8AC3E}">
        <p14:creationId xmlns:p14="http://schemas.microsoft.com/office/powerpoint/2010/main" val="3683851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Gene Annotation Format (GTF)</a:t>
            </a:r>
          </a:p>
        </p:txBody>
      </p:sp>
      <p:sp>
        <p:nvSpPr>
          <p:cNvPr id="3" name="TextBox 2">
            <a:extLst>
              <a:ext uri="{FF2B5EF4-FFF2-40B4-BE49-F238E27FC236}">
                <a16:creationId xmlns:a16="http://schemas.microsoft.com/office/drawing/2014/main" id="{7730192E-CB78-BA4B-9C78-D5D0FF362C0F}"/>
              </a:ext>
            </a:extLst>
          </p:cNvPr>
          <p:cNvSpPr txBox="1"/>
          <p:nvPr/>
        </p:nvSpPr>
        <p:spPr>
          <a:xfrm>
            <a:off x="587054" y="1254590"/>
            <a:ext cx="8820492" cy="646331"/>
          </a:xfrm>
          <a:prstGeom prst="rect">
            <a:avLst/>
          </a:prstGeom>
          <a:noFill/>
        </p:spPr>
        <p:txBody>
          <a:bodyPr wrap="none" rtlCol="0">
            <a:spAutoFit/>
          </a:bodyPr>
          <a:lstStyle/>
          <a:p>
            <a:r>
              <a:rPr lang="en-US" dirty="0"/>
              <a:t>In order to count genes, we need to know where they are located in the reference sequence</a:t>
            </a:r>
          </a:p>
          <a:p>
            <a:r>
              <a:rPr lang="en-US" dirty="0"/>
              <a:t>STAR uses a Gene Transfer Format (GTF) file for gene annotation </a:t>
            </a:r>
          </a:p>
        </p:txBody>
      </p:sp>
      <p:graphicFrame>
        <p:nvGraphicFramePr>
          <p:cNvPr id="5" name="Table 4">
            <a:extLst>
              <a:ext uri="{FF2B5EF4-FFF2-40B4-BE49-F238E27FC236}">
                <a16:creationId xmlns:a16="http://schemas.microsoft.com/office/drawing/2014/main" id="{174477EA-3C18-1846-B5CC-BC503DDACAD9}"/>
              </a:ext>
            </a:extLst>
          </p:cNvPr>
          <p:cNvGraphicFramePr>
            <a:graphicFrameLocks noGrp="1"/>
          </p:cNvGraphicFramePr>
          <p:nvPr>
            <p:extLst>
              <p:ext uri="{D42A27DB-BD31-4B8C-83A1-F6EECF244321}">
                <p14:modId xmlns:p14="http://schemas.microsoft.com/office/powerpoint/2010/main" val="1125008286"/>
              </p:ext>
            </p:extLst>
          </p:nvPr>
        </p:nvGraphicFramePr>
        <p:xfrm>
          <a:off x="871534" y="2462854"/>
          <a:ext cx="9115746" cy="2331666"/>
        </p:xfrm>
        <a:graphic>
          <a:graphicData uri="http://schemas.openxmlformats.org/drawingml/2006/table">
            <a:tbl>
              <a:tblPr/>
              <a:tblGrid>
                <a:gridCol w="624690">
                  <a:extLst>
                    <a:ext uri="{9D8B030D-6E8A-4147-A177-3AD203B41FA5}">
                      <a16:colId xmlns:a16="http://schemas.microsoft.com/office/drawing/2014/main" val="1395579062"/>
                    </a:ext>
                  </a:extLst>
                </a:gridCol>
                <a:gridCol w="1460336">
                  <a:extLst>
                    <a:ext uri="{9D8B030D-6E8A-4147-A177-3AD203B41FA5}">
                      <a16:colId xmlns:a16="http://schemas.microsoft.com/office/drawing/2014/main" val="4053680603"/>
                    </a:ext>
                  </a:extLst>
                </a:gridCol>
                <a:gridCol w="1300480">
                  <a:extLst>
                    <a:ext uri="{9D8B030D-6E8A-4147-A177-3AD203B41FA5}">
                      <a16:colId xmlns:a16="http://schemas.microsoft.com/office/drawing/2014/main" val="1944851189"/>
                    </a:ext>
                  </a:extLst>
                </a:gridCol>
                <a:gridCol w="1046480">
                  <a:extLst>
                    <a:ext uri="{9D8B030D-6E8A-4147-A177-3AD203B41FA5}">
                      <a16:colId xmlns:a16="http://schemas.microsoft.com/office/drawing/2014/main" val="3885026704"/>
                    </a:ext>
                  </a:extLst>
                </a:gridCol>
                <a:gridCol w="995680">
                  <a:extLst>
                    <a:ext uri="{9D8B030D-6E8A-4147-A177-3AD203B41FA5}">
                      <a16:colId xmlns:a16="http://schemas.microsoft.com/office/drawing/2014/main" val="4001192486"/>
                    </a:ext>
                  </a:extLst>
                </a:gridCol>
                <a:gridCol w="396240">
                  <a:extLst>
                    <a:ext uri="{9D8B030D-6E8A-4147-A177-3AD203B41FA5}">
                      <a16:colId xmlns:a16="http://schemas.microsoft.com/office/drawing/2014/main" val="3384330842"/>
                    </a:ext>
                  </a:extLst>
                </a:gridCol>
                <a:gridCol w="274320">
                  <a:extLst>
                    <a:ext uri="{9D8B030D-6E8A-4147-A177-3AD203B41FA5}">
                      <a16:colId xmlns:a16="http://schemas.microsoft.com/office/drawing/2014/main" val="4169971547"/>
                    </a:ext>
                  </a:extLst>
                </a:gridCol>
                <a:gridCol w="325120">
                  <a:extLst>
                    <a:ext uri="{9D8B030D-6E8A-4147-A177-3AD203B41FA5}">
                      <a16:colId xmlns:a16="http://schemas.microsoft.com/office/drawing/2014/main" val="2349775581"/>
                    </a:ext>
                  </a:extLst>
                </a:gridCol>
                <a:gridCol w="2692400">
                  <a:extLst>
                    <a:ext uri="{9D8B030D-6E8A-4147-A177-3AD203B41FA5}">
                      <a16:colId xmlns:a16="http://schemas.microsoft.com/office/drawing/2014/main" val="1096028825"/>
                    </a:ext>
                  </a:extLst>
                </a:gridCol>
              </a:tblGrid>
              <a:tr h="388611">
                <a:tc>
                  <a:txBody>
                    <a:bodyPr/>
                    <a:lstStyle/>
                    <a:p>
                      <a:pPr algn="ctr" fontAlgn="b"/>
                      <a:r>
                        <a:rPr lang="en-US" sz="1400" b="0" i="0" u="none" strike="noStrike" dirty="0">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exon</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138465492</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138466068</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7995567"/>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CDS</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138465762</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138466068</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0</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7568230"/>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start_codon</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138465762</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138465764</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6649034"/>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CDS</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138466757</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138468078</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8970771"/>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exon</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138466757</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138469315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5312943"/>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stop_codon</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138468079</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138468081</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01756"/>
                  </a:ext>
                </a:extLst>
              </a:tr>
            </a:tbl>
          </a:graphicData>
        </a:graphic>
      </p:graphicFrame>
      <p:sp>
        <p:nvSpPr>
          <p:cNvPr id="6" name="TextBox 5">
            <a:extLst>
              <a:ext uri="{FF2B5EF4-FFF2-40B4-BE49-F238E27FC236}">
                <a16:creationId xmlns:a16="http://schemas.microsoft.com/office/drawing/2014/main" id="{3AA889D6-2E67-A144-91A4-5F97532A1A23}"/>
              </a:ext>
            </a:extLst>
          </p:cNvPr>
          <p:cNvSpPr txBox="1"/>
          <p:nvPr/>
        </p:nvSpPr>
        <p:spPr>
          <a:xfrm>
            <a:off x="776592" y="2092106"/>
            <a:ext cx="812530" cy="369332"/>
          </a:xfrm>
          <a:prstGeom prst="rect">
            <a:avLst/>
          </a:prstGeom>
          <a:noFill/>
        </p:spPr>
        <p:txBody>
          <a:bodyPr wrap="none" rtlCol="0">
            <a:spAutoFit/>
          </a:bodyPr>
          <a:lstStyle/>
          <a:p>
            <a:r>
              <a:rPr lang="en-US" b="1" dirty="0" err="1">
                <a:solidFill>
                  <a:schemeClr val="accent1"/>
                </a:solidFill>
              </a:rPr>
              <a:t>Chrom</a:t>
            </a:r>
            <a:endParaRPr lang="en-US" b="1" dirty="0">
              <a:solidFill>
                <a:schemeClr val="accent1"/>
              </a:solidFill>
            </a:endParaRPr>
          </a:p>
        </p:txBody>
      </p:sp>
      <p:sp>
        <p:nvSpPr>
          <p:cNvPr id="7" name="TextBox 6">
            <a:extLst>
              <a:ext uri="{FF2B5EF4-FFF2-40B4-BE49-F238E27FC236}">
                <a16:creationId xmlns:a16="http://schemas.microsoft.com/office/drawing/2014/main" id="{3FCD54CB-580A-4D49-A32D-D6BB89BA9849}"/>
              </a:ext>
            </a:extLst>
          </p:cNvPr>
          <p:cNvSpPr txBox="1"/>
          <p:nvPr/>
        </p:nvSpPr>
        <p:spPr>
          <a:xfrm>
            <a:off x="1800699" y="2093522"/>
            <a:ext cx="824072" cy="369332"/>
          </a:xfrm>
          <a:prstGeom prst="rect">
            <a:avLst/>
          </a:prstGeom>
          <a:noFill/>
        </p:spPr>
        <p:txBody>
          <a:bodyPr wrap="none" rtlCol="0">
            <a:spAutoFit/>
          </a:bodyPr>
          <a:lstStyle/>
          <a:p>
            <a:r>
              <a:rPr lang="en-US" b="1" dirty="0">
                <a:solidFill>
                  <a:schemeClr val="accent1"/>
                </a:solidFill>
              </a:rPr>
              <a:t>Source</a:t>
            </a:r>
          </a:p>
        </p:txBody>
      </p:sp>
      <p:sp>
        <p:nvSpPr>
          <p:cNvPr id="8" name="TextBox 7">
            <a:extLst>
              <a:ext uri="{FF2B5EF4-FFF2-40B4-BE49-F238E27FC236}">
                <a16:creationId xmlns:a16="http://schemas.microsoft.com/office/drawing/2014/main" id="{38857CC5-30C2-B645-B564-151AB45BF3E3}"/>
              </a:ext>
            </a:extLst>
          </p:cNvPr>
          <p:cNvSpPr txBox="1"/>
          <p:nvPr/>
        </p:nvSpPr>
        <p:spPr>
          <a:xfrm>
            <a:off x="2845966" y="2092106"/>
            <a:ext cx="1393267" cy="369332"/>
          </a:xfrm>
          <a:prstGeom prst="rect">
            <a:avLst/>
          </a:prstGeom>
          <a:noFill/>
        </p:spPr>
        <p:txBody>
          <a:bodyPr wrap="none" rtlCol="0">
            <a:spAutoFit/>
          </a:bodyPr>
          <a:lstStyle/>
          <a:p>
            <a:r>
              <a:rPr lang="en-US" b="1" dirty="0">
                <a:solidFill>
                  <a:schemeClr val="accent1"/>
                </a:solidFill>
              </a:rPr>
              <a:t>Feature type</a:t>
            </a:r>
          </a:p>
        </p:txBody>
      </p:sp>
      <p:sp>
        <p:nvSpPr>
          <p:cNvPr id="9" name="TextBox 8">
            <a:extLst>
              <a:ext uri="{FF2B5EF4-FFF2-40B4-BE49-F238E27FC236}">
                <a16:creationId xmlns:a16="http://schemas.microsoft.com/office/drawing/2014/main" id="{1B6B5637-697C-9B49-A72E-97D6E115843C}"/>
              </a:ext>
            </a:extLst>
          </p:cNvPr>
          <p:cNvSpPr txBox="1"/>
          <p:nvPr/>
        </p:nvSpPr>
        <p:spPr>
          <a:xfrm>
            <a:off x="7574933" y="2092106"/>
            <a:ext cx="1052083" cy="369332"/>
          </a:xfrm>
          <a:prstGeom prst="rect">
            <a:avLst/>
          </a:prstGeom>
          <a:noFill/>
        </p:spPr>
        <p:txBody>
          <a:bodyPr wrap="none" rtlCol="0">
            <a:spAutoFit/>
          </a:bodyPr>
          <a:lstStyle/>
          <a:p>
            <a:r>
              <a:rPr lang="en-US" b="1" dirty="0">
                <a:solidFill>
                  <a:schemeClr val="accent1"/>
                </a:solidFill>
              </a:rPr>
              <a:t>Attribute</a:t>
            </a:r>
          </a:p>
        </p:txBody>
      </p:sp>
      <p:sp>
        <p:nvSpPr>
          <p:cNvPr id="10" name="TextBox 9">
            <a:extLst>
              <a:ext uri="{FF2B5EF4-FFF2-40B4-BE49-F238E27FC236}">
                <a16:creationId xmlns:a16="http://schemas.microsoft.com/office/drawing/2014/main" id="{8C598D99-A76D-DA4F-AD0A-B4E699DD3672}"/>
              </a:ext>
            </a:extLst>
          </p:cNvPr>
          <p:cNvSpPr txBox="1"/>
          <p:nvPr/>
        </p:nvSpPr>
        <p:spPr>
          <a:xfrm>
            <a:off x="4456772" y="2092106"/>
            <a:ext cx="647293" cy="369332"/>
          </a:xfrm>
          <a:prstGeom prst="rect">
            <a:avLst/>
          </a:prstGeom>
          <a:noFill/>
        </p:spPr>
        <p:txBody>
          <a:bodyPr wrap="none" rtlCol="0">
            <a:spAutoFit/>
          </a:bodyPr>
          <a:lstStyle/>
          <a:p>
            <a:r>
              <a:rPr lang="en-US" b="1" dirty="0">
                <a:solidFill>
                  <a:schemeClr val="accent1"/>
                </a:solidFill>
              </a:rPr>
              <a:t>Start</a:t>
            </a:r>
          </a:p>
        </p:txBody>
      </p:sp>
      <p:sp>
        <p:nvSpPr>
          <p:cNvPr id="11" name="TextBox 10">
            <a:extLst>
              <a:ext uri="{FF2B5EF4-FFF2-40B4-BE49-F238E27FC236}">
                <a16:creationId xmlns:a16="http://schemas.microsoft.com/office/drawing/2014/main" id="{8BCC6D19-7E60-E843-8E68-11BFD01D5C50}"/>
              </a:ext>
            </a:extLst>
          </p:cNvPr>
          <p:cNvSpPr txBox="1"/>
          <p:nvPr/>
        </p:nvSpPr>
        <p:spPr>
          <a:xfrm>
            <a:off x="5437360" y="2092106"/>
            <a:ext cx="618439" cy="369332"/>
          </a:xfrm>
          <a:prstGeom prst="rect">
            <a:avLst/>
          </a:prstGeom>
          <a:noFill/>
        </p:spPr>
        <p:txBody>
          <a:bodyPr wrap="none" rtlCol="0">
            <a:spAutoFit/>
          </a:bodyPr>
          <a:lstStyle/>
          <a:p>
            <a:r>
              <a:rPr lang="en-US" b="1" dirty="0">
                <a:solidFill>
                  <a:schemeClr val="accent1"/>
                </a:solidFill>
              </a:rPr>
              <a:t>Stop</a:t>
            </a:r>
          </a:p>
        </p:txBody>
      </p:sp>
      <p:sp>
        <p:nvSpPr>
          <p:cNvPr id="12" name="TextBox 11">
            <a:extLst>
              <a:ext uri="{FF2B5EF4-FFF2-40B4-BE49-F238E27FC236}">
                <a16:creationId xmlns:a16="http://schemas.microsoft.com/office/drawing/2014/main" id="{1306DAE3-6525-4B4B-AABC-B74BDD048898}"/>
              </a:ext>
            </a:extLst>
          </p:cNvPr>
          <p:cNvSpPr txBox="1"/>
          <p:nvPr/>
        </p:nvSpPr>
        <p:spPr>
          <a:xfrm>
            <a:off x="6219274" y="2092106"/>
            <a:ext cx="851002" cy="369332"/>
          </a:xfrm>
          <a:prstGeom prst="rect">
            <a:avLst/>
          </a:prstGeom>
          <a:noFill/>
        </p:spPr>
        <p:txBody>
          <a:bodyPr wrap="none" rtlCol="0">
            <a:spAutoFit/>
          </a:bodyPr>
          <a:lstStyle/>
          <a:p>
            <a:r>
              <a:rPr lang="en-US" b="1" dirty="0">
                <a:solidFill>
                  <a:schemeClr val="accent1"/>
                </a:solidFill>
              </a:rPr>
              <a:t>(Score)</a:t>
            </a:r>
          </a:p>
        </p:txBody>
      </p:sp>
      <p:sp>
        <p:nvSpPr>
          <p:cNvPr id="13" name="TextBox 12">
            <a:extLst>
              <a:ext uri="{FF2B5EF4-FFF2-40B4-BE49-F238E27FC236}">
                <a16:creationId xmlns:a16="http://schemas.microsoft.com/office/drawing/2014/main" id="{926AF694-65D5-394D-94E1-59CE61434AFD}"/>
              </a:ext>
            </a:extLst>
          </p:cNvPr>
          <p:cNvSpPr txBox="1"/>
          <p:nvPr/>
        </p:nvSpPr>
        <p:spPr>
          <a:xfrm>
            <a:off x="6565477" y="1897850"/>
            <a:ext cx="811184" cy="369332"/>
          </a:xfrm>
          <a:prstGeom prst="rect">
            <a:avLst/>
          </a:prstGeom>
          <a:noFill/>
        </p:spPr>
        <p:txBody>
          <a:bodyPr wrap="none" rtlCol="0">
            <a:spAutoFit/>
          </a:bodyPr>
          <a:lstStyle/>
          <a:p>
            <a:r>
              <a:rPr lang="en-US" b="1" dirty="0">
                <a:solidFill>
                  <a:schemeClr val="accent1"/>
                </a:solidFill>
              </a:rPr>
              <a:t>Strand</a:t>
            </a:r>
          </a:p>
        </p:txBody>
      </p:sp>
      <p:sp>
        <p:nvSpPr>
          <p:cNvPr id="14" name="TextBox 13">
            <a:extLst>
              <a:ext uri="{FF2B5EF4-FFF2-40B4-BE49-F238E27FC236}">
                <a16:creationId xmlns:a16="http://schemas.microsoft.com/office/drawing/2014/main" id="{A365BAEF-651F-734D-A0D8-8B8644719FE1}"/>
              </a:ext>
            </a:extLst>
          </p:cNvPr>
          <p:cNvSpPr txBox="1"/>
          <p:nvPr/>
        </p:nvSpPr>
        <p:spPr>
          <a:xfrm>
            <a:off x="6911680" y="1702178"/>
            <a:ext cx="783933" cy="369332"/>
          </a:xfrm>
          <a:prstGeom prst="rect">
            <a:avLst/>
          </a:prstGeom>
          <a:noFill/>
        </p:spPr>
        <p:txBody>
          <a:bodyPr wrap="none" rtlCol="0">
            <a:spAutoFit/>
          </a:bodyPr>
          <a:lstStyle/>
          <a:p>
            <a:r>
              <a:rPr lang="en-US" b="1" dirty="0">
                <a:solidFill>
                  <a:schemeClr val="accent1"/>
                </a:solidFill>
              </a:rPr>
              <a:t>Frame</a:t>
            </a:r>
          </a:p>
        </p:txBody>
      </p:sp>
      <p:sp>
        <p:nvSpPr>
          <p:cNvPr id="15" name="Rectangle 14">
            <a:extLst>
              <a:ext uri="{FF2B5EF4-FFF2-40B4-BE49-F238E27FC236}">
                <a16:creationId xmlns:a16="http://schemas.microsoft.com/office/drawing/2014/main" id="{3FEE2393-0345-5F42-AAAB-ED57CFE350FB}"/>
              </a:ext>
            </a:extLst>
          </p:cNvPr>
          <p:cNvSpPr/>
          <p:nvPr/>
        </p:nvSpPr>
        <p:spPr>
          <a:xfrm>
            <a:off x="6565477" y="6322012"/>
            <a:ext cx="5564793" cy="369332"/>
          </a:xfrm>
          <a:prstGeom prst="rect">
            <a:avLst/>
          </a:prstGeom>
        </p:spPr>
        <p:txBody>
          <a:bodyPr wrap="none">
            <a:spAutoFit/>
          </a:bodyPr>
          <a:lstStyle/>
          <a:p>
            <a:r>
              <a:rPr lang="en-US" dirty="0">
                <a:hlinkClick r:id="rId2"/>
              </a:rPr>
              <a:t>https://useast.ensembl.org/info/website/upload/gff.html</a:t>
            </a:r>
            <a:endParaRPr lang="en-US" dirty="0"/>
          </a:p>
        </p:txBody>
      </p:sp>
    </p:spTree>
    <p:extLst>
      <p:ext uri="{BB962C8B-B14F-4D97-AF65-F5344CB8AC3E}">
        <p14:creationId xmlns:p14="http://schemas.microsoft.com/office/powerpoint/2010/main" val="4078458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A note on standards</a:t>
            </a:r>
          </a:p>
        </p:txBody>
      </p:sp>
      <p:pic>
        <p:nvPicPr>
          <p:cNvPr id="16" name="Picture 15" descr="A close up of text on a black background&#10;&#10;Description automatically generated">
            <a:extLst>
              <a:ext uri="{FF2B5EF4-FFF2-40B4-BE49-F238E27FC236}">
                <a16:creationId xmlns:a16="http://schemas.microsoft.com/office/drawing/2014/main" id="{7203C743-D142-4C40-8AFD-0578FFA2492A}"/>
              </a:ext>
            </a:extLst>
          </p:cNvPr>
          <p:cNvPicPr>
            <a:picLocks noChangeAspect="1"/>
          </p:cNvPicPr>
          <p:nvPr/>
        </p:nvPicPr>
        <p:blipFill>
          <a:blip r:embed="rId2"/>
          <a:stretch>
            <a:fillRect/>
          </a:stretch>
        </p:blipFill>
        <p:spPr>
          <a:xfrm>
            <a:off x="1197311" y="786729"/>
            <a:ext cx="8374978" cy="4728309"/>
          </a:xfrm>
          <a:prstGeom prst="rect">
            <a:avLst/>
          </a:prstGeom>
        </p:spPr>
      </p:pic>
      <p:sp>
        <p:nvSpPr>
          <p:cNvPr id="17" name="Rectangle 16">
            <a:extLst>
              <a:ext uri="{FF2B5EF4-FFF2-40B4-BE49-F238E27FC236}">
                <a16:creationId xmlns:a16="http://schemas.microsoft.com/office/drawing/2014/main" id="{FF122E07-D291-1E4D-8976-3A5F3D895C0F}"/>
              </a:ext>
            </a:extLst>
          </p:cNvPr>
          <p:cNvSpPr/>
          <p:nvPr/>
        </p:nvSpPr>
        <p:spPr>
          <a:xfrm>
            <a:off x="9572289" y="6441167"/>
            <a:ext cx="2368534" cy="369332"/>
          </a:xfrm>
          <a:prstGeom prst="rect">
            <a:avLst/>
          </a:prstGeom>
        </p:spPr>
        <p:txBody>
          <a:bodyPr wrap="none">
            <a:spAutoFit/>
          </a:bodyPr>
          <a:lstStyle/>
          <a:p>
            <a:r>
              <a:rPr lang="en-US" dirty="0">
                <a:latin typeface="DroidSerif"/>
              </a:rPr>
              <a:t>https://</a:t>
            </a:r>
            <a:r>
              <a:rPr lang="en-US" dirty="0" err="1">
                <a:latin typeface="DroidSerif"/>
              </a:rPr>
              <a:t>xkcd.com</a:t>
            </a:r>
            <a:r>
              <a:rPr lang="en-US" dirty="0">
                <a:latin typeface="DroidSerif"/>
              </a:rPr>
              <a:t>/927/ </a:t>
            </a:r>
            <a:endParaRPr lang="en-US" dirty="0">
              <a:effectLst/>
            </a:endParaRPr>
          </a:p>
        </p:txBody>
      </p:sp>
    </p:spTree>
    <p:extLst>
      <p:ext uri="{BB962C8B-B14F-4D97-AF65-F5344CB8AC3E}">
        <p14:creationId xmlns:p14="http://schemas.microsoft.com/office/powerpoint/2010/main" val="3640440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Visualizing reads with </a:t>
            </a:r>
            <a:r>
              <a:rPr lang="en-US" dirty="0" err="1">
                <a:solidFill>
                  <a:schemeClr val="accent1"/>
                </a:solidFill>
              </a:rPr>
              <a:t>JBrowse</a:t>
            </a:r>
            <a:endParaRPr lang="en-US" dirty="0">
              <a:solidFill>
                <a:schemeClr val="accent1"/>
              </a:solidFill>
            </a:endParaRPr>
          </a:p>
        </p:txBody>
      </p:sp>
      <p:pic>
        <p:nvPicPr>
          <p:cNvPr id="4" name="Picture 3" descr="A screenshot of a cell phone&#10;&#10;Description automatically generated">
            <a:extLst>
              <a:ext uri="{FF2B5EF4-FFF2-40B4-BE49-F238E27FC236}">
                <a16:creationId xmlns:a16="http://schemas.microsoft.com/office/drawing/2014/main" id="{C5033793-3698-CD4A-ACF5-6257B81257BB}"/>
              </a:ext>
            </a:extLst>
          </p:cNvPr>
          <p:cNvPicPr>
            <a:picLocks noChangeAspect="1"/>
          </p:cNvPicPr>
          <p:nvPr/>
        </p:nvPicPr>
        <p:blipFill>
          <a:blip r:embed="rId2"/>
          <a:stretch>
            <a:fillRect/>
          </a:stretch>
        </p:blipFill>
        <p:spPr>
          <a:xfrm>
            <a:off x="762000" y="1029154"/>
            <a:ext cx="9525000" cy="5454196"/>
          </a:xfrm>
          <a:prstGeom prst="rect">
            <a:avLst/>
          </a:prstGeom>
        </p:spPr>
      </p:pic>
    </p:spTree>
    <p:extLst>
      <p:ext uri="{BB962C8B-B14F-4D97-AF65-F5344CB8AC3E}">
        <p14:creationId xmlns:p14="http://schemas.microsoft.com/office/powerpoint/2010/main" val="3836595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Workflow</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60800" y="888329"/>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60800" y="1929987"/>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60800" y="2971646"/>
            <a:ext cx="3479800" cy="8128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 Quantification</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60800" y="4013305"/>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Differential Expression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00700" y="170112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00700" y="2742788"/>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0922" y="3784447"/>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971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Counting reads for each gene</a:t>
            </a:r>
          </a:p>
        </p:txBody>
      </p:sp>
      <p:pic>
        <p:nvPicPr>
          <p:cNvPr id="5" name="Picture 4" descr="A screenshot of a video game&#10;&#10;Description automatically generated">
            <a:extLst>
              <a:ext uri="{FF2B5EF4-FFF2-40B4-BE49-F238E27FC236}">
                <a16:creationId xmlns:a16="http://schemas.microsoft.com/office/drawing/2014/main" id="{74397968-DBC4-0449-A029-4DC5BCA42C10}"/>
              </a:ext>
            </a:extLst>
          </p:cNvPr>
          <p:cNvPicPr>
            <a:picLocks noChangeAspect="1"/>
          </p:cNvPicPr>
          <p:nvPr/>
        </p:nvPicPr>
        <p:blipFill rotWithShape="1">
          <a:blip r:embed="rId2"/>
          <a:srcRect t="89429"/>
          <a:stretch/>
        </p:blipFill>
        <p:spPr>
          <a:xfrm>
            <a:off x="2429933" y="2287438"/>
            <a:ext cx="3327400" cy="413491"/>
          </a:xfrm>
          <a:prstGeom prst="rect">
            <a:avLst/>
          </a:prstGeom>
        </p:spPr>
      </p:pic>
      <p:sp>
        <p:nvSpPr>
          <p:cNvPr id="6" name="TextBox 5">
            <a:extLst>
              <a:ext uri="{FF2B5EF4-FFF2-40B4-BE49-F238E27FC236}">
                <a16:creationId xmlns:a16="http://schemas.microsoft.com/office/drawing/2014/main" id="{8B93DE50-6AC5-FB4A-8675-EA7169397C3A}"/>
              </a:ext>
            </a:extLst>
          </p:cNvPr>
          <p:cNvSpPr txBox="1"/>
          <p:nvPr/>
        </p:nvSpPr>
        <p:spPr>
          <a:xfrm>
            <a:off x="777923" y="2323927"/>
            <a:ext cx="1506695" cy="369332"/>
          </a:xfrm>
          <a:prstGeom prst="rect">
            <a:avLst/>
          </a:prstGeom>
          <a:noFill/>
        </p:spPr>
        <p:txBody>
          <a:bodyPr wrap="none" rtlCol="0">
            <a:spAutoFit/>
          </a:bodyPr>
          <a:lstStyle/>
          <a:p>
            <a:r>
              <a:rPr lang="en-US" dirty="0"/>
              <a:t>Reference seq</a:t>
            </a:r>
          </a:p>
        </p:txBody>
      </p:sp>
      <p:sp>
        <p:nvSpPr>
          <p:cNvPr id="7" name="TextBox 6">
            <a:extLst>
              <a:ext uri="{FF2B5EF4-FFF2-40B4-BE49-F238E27FC236}">
                <a16:creationId xmlns:a16="http://schemas.microsoft.com/office/drawing/2014/main" id="{56D4540D-039E-7045-9B8B-F5BCE33C7B91}"/>
              </a:ext>
            </a:extLst>
          </p:cNvPr>
          <p:cNvSpPr txBox="1"/>
          <p:nvPr/>
        </p:nvSpPr>
        <p:spPr>
          <a:xfrm>
            <a:off x="3083445" y="2688752"/>
            <a:ext cx="1159062" cy="239806"/>
          </a:xfrm>
          <a:prstGeom prst="rect">
            <a:avLst/>
          </a:prstGeom>
          <a:solidFill>
            <a:srgbClr val="FF0000"/>
          </a:solidFill>
        </p:spPr>
        <p:txBody>
          <a:bodyPr wrap="square" rtlCol="0">
            <a:spAutoFit/>
          </a:bodyPr>
          <a:lstStyle/>
          <a:p>
            <a:endParaRPr lang="en-US" sz="1200" dirty="0"/>
          </a:p>
        </p:txBody>
      </p:sp>
      <p:sp>
        <p:nvSpPr>
          <p:cNvPr id="8" name="TextBox 7">
            <a:extLst>
              <a:ext uri="{FF2B5EF4-FFF2-40B4-BE49-F238E27FC236}">
                <a16:creationId xmlns:a16="http://schemas.microsoft.com/office/drawing/2014/main" id="{D09F2990-6FF3-CB4A-9497-786AD085B17F}"/>
              </a:ext>
            </a:extLst>
          </p:cNvPr>
          <p:cNvSpPr txBox="1"/>
          <p:nvPr/>
        </p:nvSpPr>
        <p:spPr>
          <a:xfrm>
            <a:off x="2183459" y="2651558"/>
            <a:ext cx="653512" cy="369332"/>
          </a:xfrm>
          <a:prstGeom prst="rect">
            <a:avLst/>
          </a:prstGeom>
          <a:noFill/>
        </p:spPr>
        <p:txBody>
          <a:bodyPr wrap="none" rtlCol="0">
            <a:spAutoFit/>
          </a:bodyPr>
          <a:lstStyle/>
          <a:p>
            <a:r>
              <a:rPr lang="en-US" dirty="0"/>
              <a:t>Read</a:t>
            </a:r>
          </a:p>
        </p:txBody>
      </p:sp>
      <p:sp>
        <p:nvSpPr>
          <p:cNvPr id="9" name="TextBox 8">
            <a:extLst>
              <a:ext uri="{FF2B5EF4-FFF2-40B4-BE49-F238E27FC236}">
                <a16:creationId xmlns:a16="http://schemas.microsoft.com/office/drawing/2014/main" id="{C4A9E67F-0230-BD48-B99D-76831377966B}"/>
              </a:ext>
            </a:extLst>
          </p:cNvPr>
          <p:cNvSpPr txBox="1"/>
          <p:nvPr/>
        </p:nvSpPr>
        <p:spPr>
          <a:xfrm>
            <a:off x="3291712" y="2987971"/>
            <a:ext cx="950795" cy="239807"/>
          </a:xfrm>
          <a:prstGeom prst="rect">
            <a:avLst/>
          </a:prstGeom>
          <a:solidFill>
            <a:srgbClr val="FF0000"/>
          </a:solidFill>
        </p:spPr>
        <p:txBody>
          <a:bodyPr wrap="square" rtlCol="0">
            <a:spAutoFit/>
          </a:bodyPr>
          <a:lstStyle/>
          <a:p>
            <a:endParaRPr lang="en-US" sz="1200" dirty="0"/>
          </a:p>
        </p:txBody>
      </p:sp>
      <p:sp>
        <p:nvSpPr>
          <p:cNvPr id="10" name="TextBox 9">
            <a:extLst>
              <a:ext uri="{FF2B5EF4-FFF2-40B4-BE49-F238E27FC236}">
                <a16:creationId xmlns:a16="http://schemas.microsoft.com/office/drawing/2014/main" id="{5694E8A9-B752-B443-8078-AC9C9C0CEE97}"/>
              </a:ext>
            </a:extLst>
          </p:cNvPr>
          <p:cNvSpPr txBox="1"/>
          <p:nvPr/>
        </p:nvSpPr>
        <p:spPr>
          <a:xfrm>
            <a:off x="4011912" y="3261006"/>
            <a:ext cx="230595" cy="239808"/>
          </a:xfrm>
          <a:prstGeom prst="rect">
            <a:avLst/>
          </a:prstGeom>
          <a:solidFill>
            <a:srgbClr val="FF0000"/>
          </a:solidFill>
        </p:spPr>
        <p:txBody>
          <a:bodyPr wrap="square" rtlCol="0">
            <a:spAutoFit/>
          </a:bodyPr>
          <a:lstStyle/>
          <a:p>
            <a:endParaRPr lang="en-US" sz="1200" dirty="0"/>
          </a:p>
        </p:txBody>
      </p:sp>
      <p:sp>
        <p:nvSpPr>
          <p:cNvPr id="11" name="TextBox 10">
            <a:extLst>
              <a:ext uri="{FF2B5EF4-FFF2-40B4-BE49-F238E27FC236}">
                <a16:creationId xmlns:a16="http://schemas.microsoft.com/office/drawing/2014/main" id="{6DF1ACBC-9C8E-E942-8037-BCA077457CAF}"/>
              </a:ext>
            </a:extLst>
          </p:cNvPr>
          <p:cNvSpPr txBox="1"/>
          <p:nvPr/>
        </p:nvSpPr>
        <p:spPr>
          <a:xfrm>
            <a:off x="3743619" y="1631064"/>
            <a:ext cx="853119" cy="369332"/>
          </a:xfrm>
          <a:prstGeom prst="rect">
            <a:avLst/>
          </a:prstGeom>
          <a:noFill/>
        </p:spPr>
        <p:txBody>
          <a:bodyPr wrap="none" rtlCol="0">
            <a:spAutoFit/>
          </a:bodyPr>
          <a:lstStyle/>
          <a:p>
            <a:r>
              <a:rPr lang="en-US" dirty="0"/>
              <a:t>Gene 1</a:t>
            </a:r>
          </a:p>
        </p:txBody>
      </p:sp>
      <p:pic>
        <p:nvPicPr>
          <p:cNvPr id="15" name="Picture 14" descr="A screenshot of a video game&#10;&#10;Description automatically generated">
            <a:extLst>
              <a:ext uri="{FF2B5EF4-FFF2-40B4-BE49-F238E27FC236}">
                <a16:creationId xmlns:a16="http://schemas.microsoft.com/office/drawing/2014/main" id="{F7D18B8E-6DAB-954A-BB93-1D4FDE11EF63}"/>
              </a:ext>
            </a:extLst>
          </p:cNvPr>
          <p:cNvPicPr>
            <a:picLocks noChangeAspect="1"/>
          </p:cNvPicPr>
          <p:nvPr/>
        </p:nvPicPr>
        <p:blipFill rotWithShape="1">
          <a:blip r:embed="rId2"/>
          <a:srcRect l="4367" t="91015"/>
          <a:stretch/>
        </p:blipFill>
        <p:spPr>
          <a:xfrm>
            <a:off x="5757333" y="2349457"/>
            <a:ext cx="3182085" cy="351472"/>
          </a:xfrm>
          <a:prstGeom prst="rect">
            <a:avLst/>
          </a:prstGeom>
        </p:spPr>
      </p:pic>
      <p:sp>
        <p:nvSpPr>
          <p:cNvPr id="16" name="TextBox 15">
            <a:extLst>
              <a:ext uri="{FF2B5EF4-FFF2-40B4-BE49-F238E27FC236}">
                <a16:creationId xmlns:a16="http://schemas.microsoft.com/office/drawing/2014/main" id="{C183A23E-FBD5-E147-BEA1-1DEBAF858F12}"/>
              </a:ext>
            </a:extLst>
          </p:cNvPr>
          <p:cNvSpPr txBox="1"/>
          <p:nvPr/>
        </p:nvSpPr>
        <p:spPr>
          <a:xfrm>
            <a:off x="6465690" y="2633840"/>
            <a:ext cx="998498" cy="319647"/>
          </a:xfrm>
          <a:prstGeom prst="rect">
            <a:avLst/>
          </a:prstGeom>
          <a:solidFill>
            <a:schemeClr val="accent1"/>
          </a:solidFill>
        </p:spPr>
        <p:txBody>
          <a:bodyPr wrap="square" rtlCol="0">
            <a:spAutoFit/>
          </a:bodyPr>
          <a:lstStyle/>
          <a:p>
            <a:endParaRPr lang="en-US" sz="1200" dirty="0"/>
          </a:p>
        </p:txBody>
      </p:sp>
      <p:sp>
        <p:nvSpPr>
          <p:cNvPr id="17" name="TextBox 16">
            <a:extLst>
              <a:ext uri="{FF2B5EF4-FFF2-40B4-BE49-F238E27FC236}">
                <a16:creationId xmlns:a16="http://schemas.microsoft.com/office/drawing/2014/main" id="{E997809F-B1CB-1B44-A809-582B332CAEBA}"/>
              </a:ext>
            </a:extLst>
          </p:cNvPr>
          <p:cNvSpPr txBox="1"/>
          <p:nvPr/>
        </p:nvSpPr>
        <p:spPr>
          <a:xfrm>
            <a:off x="6513394" y="2991211"/>
            <a:ext cx="950795" cy="288698"/>
          </a:xfrm>
          <a:prstGeom prst="rect">
            <a:avLst/>
          </a:prstGeom>
          <a:solidFill>
            <a:schemeClr val="accent1"/>
          </a:solidFill>
        </p:spPr>
        <p:txBody>
          <a:bodyPr wrap="square" rtlCol="0">
            <a:spAutoFit/>
          </a:bodyPr>
          <a:lstStyle/>
          <a:p>
            <a:endParaRPr lang="en-US" sz="1200" dirty="0"/>
          </a:p>
        </p:txBody>
      </p:sp>
      <p:sp>
        <p:nvSpPr>
          <p:cNvPr id="18" name="TextBox 17">
            <a:extLst>
              <a:ext uri="{FF2B5EF4-FFF2-40B4-BE49-F238E27FC236}">
                <a16:creationId xmlns:a16="http://schemas.microsoft.com/office/drawing/2014/main" id="{F59E78FD-5EB5-0449-84F0-BE584A063E9B}"/>
              </a:ext>
            </a:extLst>
          </p:cNvPr>
          <p:cNvSpPr txBox="1"/>
          <p:nvPr/>
        </p:nvSpPr>
        <p:spPr>
          <a:xfrm>
            <a:off x="6188664" y="3301093"/>
            <a:ext cx="1305026" cy="276999"/>
          </a:xfrm>
          <a:prstGeom prst="rect">
            <a:avLst/>
          </a:prstGeom>
          <a:solidFill>
            <a:schemeClr val="accent1"/>
          </a:solidFill>
        </p:spPr>
        <p:txBody>
          <a:bodyPr wrap="square" rtlCol="0">
            <a:spAutoFit/>
          </a:bodyPr>
          <a:lstStyle/>
          <a:p>
            <a:endParaRPr lang="en-US" sz="1200" dirty="0"/>
          </a:p>
        </p:txBody>
      </p:sp>
      <p:sp>
        <p:nvSpPr>
          <p:cNvPr id="19" name="TextBox 18">
            <a:extLst>
              <a:ext uri="{FF2B5EF4-FFF2-40B4-BE49-F238E27FC236}">
                <a16:creationId xmlns:a16="http://schemas.microsoft.com/office/drawing/2014/main" id="{F11F19D3-22D3-2D4B-8D80-8D1CB826F945}"/>
              </a:ext>
            </a:extLst>
          </p:cNvPr>
          <p:cNvSpPr txBox="1"/>
          <p:nvPr/>
        </p:nvSpPr>
        <p:spPr>
          <a:xfrm>
            <a:off x="7924138" y="1728656"/>
            <a:ext cx="853119" cy="369332"/>
          </a:xfrm>
          <a:prstGeom prst="rect">
            <a:avLst/>
          </a:prstGeom>
          <a:noFill/>
        </p:spPr>
        <p:txBody>
          <a:bodyPr wrap="none" rtlCol="0">
            <a:spAutoFit/>
          </a:bodyPr>
          <a:lstStyle/>
          <a:p>
            <a:r>
              <a:rPr lang="en-US" dirty="0"/>
              <a:t>Gene 2</a:t>
            </a:r>
          </a:p>
        </p:txBody>
      </p:sp>
      <p:pic>
        <p:nvPicPr>
          <p:cNvPr id="23" name="Picture 22" descr="A screenshot of a video game&#10;&#10;Description automatically generated">
            <a:extLst>
              <a:ext uri="{FF2B5EF4-FFF2-40B4-BE49-F238E27FC236}">
                <a16:creationId xmlns:a16="http://schemas.microsoft.com/office/drawing/2014/main" id="{B7B6E8CC-D7BF-4B48-AD70-EBFF7326CFA4}"/>
              </a:ext>
            </a:extLst>
          </p:cNvPr>
          <p:cNvPicPr>
            <a:picLocks noChangeAspect="1"/>
          </p:cNvPicPr>
          <p:nvPr/>
        </p:nvPicPr>
        <p:blipFill rotWithShape="1">
          <a:blip r:embed="rId2"/>
          <a:srcRect l="4367" t="91015" b="1904"/>
          <a:stretch/>
        </p:blipFill>
        <p:spPr>
          <a:xfrm>
            <a:off x="7493690" y="2337279"/>
            <a:ext cx="3182085" cy="276999"/>
          </a:xfrm>
          <a:prstGeom prst="rect">
            <a:avLst/>
          </a:prstGeom>
        </p:spPr>
      </p:pic>
      <p:sp>
        <p:nvSpPr>
          <p:cNvPr id="24" name="TextBox 23">
            <a:extLst>
              <a:ext uri="{FF2B5EF4-FFF2-40B4-BE49-F238E27FC236}">
                <a16:creationId xmlns:a16="http://schemas.microsoft.com/office/drawing/2014/main" id="{4700C344-A84B-9B42-A4D7-2B828B19A8A9}"/>
              </a:ext>
            </a:extLst>
          </p:cNvPr>
          <p:cNvSpPr txBox="1"/>
          <p:nvPr/>
        </p:nvSpPr>
        <p:spPr>
          <a:xfrm>
            <a:off x="7920416" y="2650757"/>
            <a:ext cx="617858" cy="276999"/>
          </a:xfrm>
          <a:prstGeom prst="rect">
            <a:avLst/>
          </a:prstGeom>
          <a:solidFill>
            <a:schemeClr val="accent1"/>
          </a:solidFill>
        </p:spPr>
        <p:txBody>
          <a:bodyPr wrap="square" rtlCol="0">
            <a:spAutoFit/>
          </a:bodyPr>
          <a:lstStyle/>
          <a:p>
            <a:endParaRPr lang="en-US" sz="1200" dirty="0"/>
          </a:p>
        </p:txBody>
      </p:sp>
      <p:sp>
        <p:nvSpPr>
          <p:cNvPr id="25" name="TextBox 24">
            <a:extLst>
              <a:ext uri="{FF2B5EF4-FFF2-40B4-BE49-F238E27FC236}">
                <a16:creationId xmlns:a16="http://schemas.microsoft.com/office/drawing/2014/main" id="{E14544BA-40EF-264A-9217-03877DEC46C1}"/>
              </a:ext>
            </a:extLst>
          </p:cNvPr>
          <p:cNvSpPr txBox="1"/>
          <p:nvPr/>
        </p:nvSpPr>
        <p:spPr>
          <a:xfrm>
            <a:off x="7941868" y="2977877"/>
            <a:ext cx="652513" cy="249902"/>
          </a:xfrm>
          <a:prstGeom prst="rect">
            <a:avLst/>
          </a:prstGeom>
          <a:solidFill>
            <a:schemeClr val="accent1"/>
          </a:solidFill>
        </p:spPr>
        <p:txBody>
          <a:bodyPr wrap="square" rtlCol="0">
            <a:spAutoFit/>
          </a:bodyPr>
          <a:lstStyle/>
          <a:p>
            <a:endParaRPr lang="en-US" sz="1200" dirty="0"/>
          </a:p>
        </p:txBody>
      </p:sp>
      <p:sp>
        <p:nvSpPr>
          <p:cNvPr id="29" name="TextBox 28">
            <a:extLst>
              <a:ext uri="{FF2B5EF4-FFF2-40B4-BE49-F238E27FC236}">
                <a16:creationId xmlns:a16="http://schemas.microsoft.com/office/drawing/2014/main" id="{C79FE64C-9BFD-2046-8C69-BB8D4DB55409}"/>
              </a:ext>
            </a:extLst>
          </p:cNvPr>
          <p:cNvSpPr txBox="1"/>
          <p:nvPr/>
        </p:nvSpPr>
        <p:spPr>
          <a:xfrm>
            <a:off x="4909555" y="2703021"/>
            <a:ext cx="357426" cy="212133"/>
          </a:xfrm>
          <a:prstGeom prst="rect">
            <a:avLst/>
          </a:prstGeom>
          <a:solidFill>
            <a:srgbClr val="FF0000"/>
          </a:solidFill>
        </p:spPr>
        <p:txBody>
          <a:bodyPr wrap="square" rtlCol="0">
            <a:spAutoFit/>
          </a:bodyPr>
          <a:lstStyle/>
          <a:p>
            <a:endParaRPr lang="en-US" sz="1200" dirty="0"/>
          </a:p>
        </p:txBody>
      </p:sp>
      <p:sp>
        <p:nvSpPr>
          <p:cNvPr id="30" name="TextBox 29">
            <a:extLst>
              <a:ext uri="{FF2B5EF4-FFF2-40B4-BE49-F238E27FC236}">
                <a16:creationId xmlns:a16="http://schemas.microsoft.com/office/drawing/2014/main" id="{FF848397-66B6-F34D-B7BA-3329512BD137}"/>
              </a:ext>
            </a:extLst>
          </p:cNvPr>
          <p:cNvSpPr txBox="1"/>
          <p:nvPr/>
        </p:nvSpPr>
        <p:spPr>
          <a:xfrm>
            <a:off x="4930014" y="2977876"/>
            <a:ext cx="542737" cy="239807"/>
          </a:xfrm>
          <a:prstGeom prst="rect">
            <a:avLst/>
          </a:prstGeom>
          <a:solidFill>
            <a:srgbClr val="FF0000"/>
          </a:solidFill>
        </p:spPr>
        <p:txBody>
          <a:bodyPr wrap="square" rtlCol="0">
            <a:spAutoFit/>
          </a:bodyPr>
          <a:lstStyle/>
          <a:p>
            <a:endParaRPr lang="en-US" sz="1200" dirty="0"/>
          </a:p>
        </p:txBody>
      </p:sp>
      <p:sp>
        <p:nvSpPr>
          <p:cNvPr id="31" name="TextBox 30">
            <a:extLst>
              <a:ext uri="{FF2B5EF4-FFF2-40B4-BE49-F238E27FC236}">
                <a16:creationId xmlns:a16="http://schemas.microsoft.com/office/drawing/2014/main" id="{14BA08F6-2378-424F-A99F-EDB72EC23BCC}"/>
              </a:ext>
            </a:extLst>
          </p:cNvPr>
          <p:cNvSpPr txBox="1"/>
          <p:nvPr/>
        </p:nvSpPr>
        <p:spPr>
          <a:xfrm>
            <a:off x="4930014" y="3261006"/>
            <a:ext cx="230595" cy="239808"/>
          </a:xfrm>
          <a:prstGeom prst="rect">
            <a:avLst/>
          </a:prstGeom>
          <a:solidFill>
            <a:srgbClr val="FF0000"/>
          </a:solidFill>
        </p:spPr>
        <p:txBody>
          <a:bodyPr wrap="square" rtlCol="0">
            <a:spAutoFit/>
          </a:bodyPr>
          <a:lstStyle/>
          <a:p>
            <a:endParaRPr lang="en-US" sz="1200" dirty="0"/>
          </a:p>
        </p:txBody>
      </p:sp>
      <p:sp>
        <p:nvSpPr>
          <p:cNvPr id="33" name="TextBox 32">
            <a:extLst>
              <a:ext uri="{FF2B5EF4-FFF2-40B4-BE49-F238E27FC236}">
                <a16:creationId xmlns:a16="http://schemas.microsoft.com/office/drawing/2014/main" id="{0AD0EC11-E305-1E49-9DD8-9E4DE9E6B821}"/>
              </a:ext>
            </a:extLst>
          </p:cNvPr>
          <p:cNvSpPr txBox="1"/>
          <p:nvPr/>
        </p:nvSpPr>
        <p:spPr>
          <a:xfrm>
            <a:off x="8303738" y="3261006"/>
            <a:ext cx="772023" cy="249902"/>
          </a:xfrm>
          <a:prstGeom prst="rect">
            <a:avLst/>
          </a:prstGeom>
          <a:solidFill>
            <a:schemeClr val="accent1"/>
          </a:solidFill>
        </p:spPr>
        <p:txBody>
          <a:bodyPr wrap="square" rtlCol="0">
            <a:spAutoFit/>
          </a:bodyPr>
          <a:lstStyle/>
          <a:p>
            <a:endParaRPr lang="en-US" sz="1200" dirty="0"/>
          </a:p>
        </p:txBody>
      </p:sp>
      <p:cxnSp>
        <p:nvCxnSpPr>
          <p:cNvPr id="35" name="Straight Connector 34">
            <a:extLst>
              <a:ext uri="{FF2B5EF4-FFF2-40B4-BE49-F238E27FC236}">
                <a16:creationId xmlns:a16="http://schemas.microsoft.com/office/drawing/2014/main" id="{FABC1688-F386-2A4A-8416-C3274584BDFA}"/>
              </a:ext>
            </a:extLst>
          </p:cNvPr>
          <p:cNvCxnSpPr/>
          <p:nvPr/>
        </p:nvCxnSpPr>
        <p:spPr>
          <a:xfrm>
            <a:off x="4240490" y="2811626"/>
            <a:ext cx="6690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7437623-C7A3-2A4B-A2CE-3054533DBF7E}"/>
              </a:ext>
            </a:extLst>
          </p:cNvPr>
          <p:cNvCxnSpPr/>
          <p:nvPr/>
        </p:nvCxnSpPr>
        <p:spPr>
          <a:xfrm>
            <a:off x="4240490" y="3107874"/>
            <a:ext cx="6690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C4247D8-7005-C14C-99A1-5D804047AD7B}"/>
              </a:ext>
            </a:extLst>
          </p:cNvPr>
          <p:cNvCxnSpPr/>
          <p:nvPr/>
        </p:nvCxnSpPr>
        <p:spPr>
          <a:xfrm>
            <a:off x="4240489" y="3380910"/>
            <a:ext cx="6690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8DE8302-098C-9B45-8CBB-1017AFDA3008}"/>
              </a:ext>
            </a:extLst>
          </p:cNvPr>
          <p:cNvCxnSpPr>
            <a:cxnSpLocks/>
            <a:endCxn id="24" idx="1"/>
          </p:cNvCxnSpPr>
          <p:nvPr/>
        </p:nvCxnSpPr>
        <p:spPr>
          <a:xfrm>
            <a:off x="7142029" y="2789256"/>
            <a:ext cx="778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CA7E14-4090-6445-87CF-B72664063944}"/>
              </a:ext>
            </a:extLst>
          </p:cNvPr>
          <p:cNvCxnSpPr>
            <a:cxnSpLocks/>
          </p:cNvCxnSpPr>
          <p:nvPr/>
        </p:nvCxnSpPr>
        <p:spPr>
          <a:xfrm>
            <a:off x="7195762" y="3107873"/>
            <a:ext cx="778387"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150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Counting reads: </a:t>
            </a:r>
            <a:r>
              <a:rPr lang="en-US" dirty="0" err="1">
                <a:solidFill>
                  <a:schemeClr val="accent1"/>
                </a:solidFill>
              </a:rPr>
              <a:t>featurecounts</a:t>
            </a:r>
            <a:endParaRPr lang="en-US" dirty="0">
              <a:solidFill>
                <a:schemeClr val="accent1"/>
              </a:solidFill>
            </a:endParaRPr>
          </a:p>
        </p:txBody>
      </p:sp>
      <p:pic>
        <p:nvPicPr>
          <p:cNvPr id="4" name="Picture 3" descr="A screenshot of a video game&#10;&#10;Description automatically generated">
            <a:extLst>
              <a:ext uri="{FF2B5EF4-FFF2-40B4-BE49-F238E27FC236}">
                <a16:creationId xmlns:a16="http://schemas.microsoft.com/office/drawing/2014/main" id="{4464E62A-625E-994E-803B-4DD8250892D5}"/>
              </a:ext>
            </a:extLst>
          </p:cNvPr>
          <p:cNvPicPr>
            <a:picLocks noChangeAspect="1"/>
          </p:cNvPicPr>
          <p:nvPr/>
        </p:nvPicPr>
        <p:blipFill>
          <a:blip r:embed="rId2"/>
          <a:stretch>
            <a:fillRect/>
          </a:stretch>
        </p:blipFill>
        <p:spPr>
          <a:xfrm>
            <a:off x="7320792" y="1054100"/>
            <a:ext cx="3746500" cy="4749800"/>
          </a:xfrm>
          <a:prstGeom prst="rect">
            <a:avLst/>
          </a:prstGeom>
        </p:spPr>
      </p:pic>
      <p:sp>
        <p:nvSpPr>
          <p:cNvPr id="3" name="TextBox 2">
            <a:extLst>
              <a:ext uri="{FF2B5EF4-FFF2-40B4-BE49-F238E27FC236}">
                <a16:creationId xmlns:a16="http://schemas.microsoft.com/office/drawing/2014/main" id="{1A8DBA67-DC74-BF48-8182-2B2EE8DD2D7C}"/>
              </a:ext>
            </a:extLst>
          </p:cNvPr>
          <p:cNvSpPr txBox="1"/>
          <p:nvPr/>
        </p:nvSpPr>
        <p:spPr>
          <a:xfrm>
            <a:off x="563372" y="1595330"/>
            <a:ext cx="5277134"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mapped coordinates of each read are compared with the features in the GTF file</a:t>
            </a:r>
          </a:p>
          <a:p>
            <a:endParaRPr lang="en-US" sz="2000" dirty="0"/>
          </a:p>
          <a:p>
            <a:pPr marL="285750" indent="-285750">
              <a:buFont typeface="Arial" panose="020B0604020202020204" pitchFamily="34" charset="0"/>
              <a:buChar char="•"/>
            </a:pPr>
            <a:r>
              <a:rPr lang="en-US" sz="2000" dirty="0"/>
              <a:t>Reads that overlap with a gene by &gt;=1 bp are counted as belonging to that feature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Ambiguous reads will be discarded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Output will be a matrix of genes and samples </a:t>
            </a:r>
          </a:p>
        </p:txBody>
      </p:sp>
    </p:spTree>
    <p:extLst>
      <p:ext uri="{BB962C8B-B14F-4D97-AF65-F5344CB8AC3E}">
        <p14:creationId xmlns:p14="http://schemas.microsoft.com/office/powerpoint/2010/main" val="118094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178130" y="157483"/>
            <a:ext cx="10515600" cy="840828"/>
          </a:xfrm>
        </p:spPr>
        <p:txBody>
          <a:bodyPr>
            <a:normAutofit/>
          </a:bodyPr>
          <a:lstStyle/>
          <a:p>
            <a:r>
              <a:rPr lang="en-US" dirty="0">
                <a:solidFill>
                  <a:schemeClr val="accent1"/>
                </a:solidFill>
              </a:rPr>
              <a:t>Two common analyses</a:t>
            </a:r>
          </a:p>
        </p:txBody>
      </p:sp>
      <p:sp>
        <p:nvSpPr>
          <p:cNvPr id="11" name="Rectangle 10">
            <a:extLst>
              <a:ext uri="{FF2B5EF4-FFF2-40B4-BE49-F238E27FC236}">
                <a16:creationId xmlns:a16="http://schemas.microsoft.com/office/drawing/2014/main" id="{3B201C8B-2D62-C242-9D32-4BD959B8DD91}"/>
              </a:ext>
            </a:extLst>
          </p:cNvPr>
          <p:cNvSpPr/>
          <p:nvPr/>
        </p:nvSpPr>
        <p:spPr>
          <a:xfrm>
            <a:off x="4318658" y="6441167"/>
            <a:ext cx="9041081" cy="369332"/>
          </a:xfrm>
          <a:prstGeom prst="rect">
            <a:avLst/>
          </a:prstGeom>
        </p:spPr>
        <p:txBody>
          <a:bodyPr wrap="square">
            <a:spAutoFit/>
          </a:bodyPr>
          <a:lstStyle/>
          <a:p>
            <a:r>
              <a:rPr lang="en-US" dirty="0"/>
              <a:t>https://i0.wp.com/science-</a:t>
            </a:r>
            <a:r>
              <a:rPr lang="en-US" dirty="0" err="1"/>
              <a:t>explained.com</a:t>
            </a:r>
            <a:r>
              <a:rPr lang="en-US" dirty="0"/>
              <a:t>/wp-content/uploads/2013/08/</a:t>
            </a:r>
            <a:r>
              <a:rPr lang="en-US" dirty="0" err="1"/>
              <a:t>Cell.jpg</a:t>
            </a:r>
            <a:endParaRPr lang="en-US" dirty="0"/>
          </a:p>
        </p:txBody>
      </p:sp>
      <p:pic>
        <p:nvPicPr>
          <p:cNvPr id="5" name="Picture 4" descr="Picture of a cell, with cell nucleous, DNA, RNA and protein">
            <a:extLst>
              <a:ext uri="{FF2B5EF4-FFF2-40B4-BE49-F238E27FC236}">
                <a16:creationId xmlns:a16="http://schemas.microsoft.com/office/drawing/2014/main" id="{A0EAC546-3DA8-B045-B3CD-78A30F6065FD}"/>
              </a:ext>
            </a:extLst>
          </p:cNvPr>
          <p:cNvPicPr>
            <a:picLocks noChangeAspect="1"/>
          </p:cNvPicPr>
          <p:nvPr/>
        </p:nvPicPr>
        <p:blipFill>
          <a:blip r:embed="rId2"/>
          <a:stretch>
            <a:fillRect/>
          </a:stretch>
        </p:blipFill>
        <p:spPr>
          <a:xfrm>
            <a:off x="4234063" y="1986031"/>
            <a:ext cx="3711510" cy="2273300"/>
          </a:xfrm>
          <a:prstGeom prst="rect">
            <a:avLst/>
          </a:prstGeom>
        </p:spPr>
      </p:pic>
      <p:cxnSp>
        <p:nvCxnSpPr>
          <p:cNvPr id="6" name="Straight Arrow Connector 5" descr="arrow to DNA in the cell ">
            <a:extLst>
              <a:ext uri="{FF2B5EF4-FFF2-40B4-BE49-F238E27FC236}">
                <a16:creationId xmlns:a16="http://schemas.microsoft.com/office/drawing/2014/main" id="{30332746-2412-C445-A923-E3B13774F1E3}"/>
              </a:ext>
            </a:extLst>
          </p:cNvPr>
          <p:cNvCxnSpPr>
            <a:cxnSpLocks/>
            <a:endCxn id="8" idx="3"/>
          </p:cNvCxnSpPr>
          <p:nvPr/>
        </p:nvCxnSpPr>
        <p:spPr>
          <a:xfrm flipH="1" flipV="1">
            <a:off x="2859191" y="1637386"/>
            <a:ext cx="4496424" cy="1270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descr="arrow to RNA in the cell">
            <a:extLst>
              <a:ext uri="{FF2B5EF4-FFF2-40B4-BE49-F238E27FC236}">
                <a16:creationId xmlns:a16="http://schemas.microsoft.com/office/drawing/2014/main" id="{4B4FA28A-08AD-2F41-B1F8-DE68A2E79E48}"/>
              </a:ext>
            </a:extLst>
          </p:cNvPr>
          <p:cNvCxnSpPr>
            <a:cxnSpLocks/>
            <a:endCxn id="12" idx="1"/>
          </p:cNvCxnSpPr>
          <p:nvPr/>
        </p:nvCxnSpPr>
        <p:spPr>
          <a:xfrm flipV="1">
            <a:off x="7576141" y="2024867"/>
            <a:ext cx="1740255" cy="1047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6384D0C-AFAF-FD45-9AE6-84AA7EF50890}"/>
              </a:ext>
            </a:extLst>
          </p:cNvPr>
          <p:cNvSpPr txBox="1"/>
          <p:nvPr/>
        </p:nvSpPr>
        <p:spPr>
          <a:xfrm>
            <a:off x="1089155" y="1452720"/>
            <a:ext cx="1770036" cy="369332"/>
          </a:xfrm>
          <a:prstGeom prst="rect">
            <a:avLst/>
          </a:prstGeom>
          <a:noFill/>
        </p:spPr>
        <p:txBody>
          <a:bodyPr wrap="none" rtlCol="0">
            <a:spAutoFit/>
          </a:bodyPr>
          <a:lstStyle/>
          <a:p>
            <a:r>
              <a:rPr lang="en-US" b="1" dirty="0"/>
              <a:t>DNA Sequencing</a:t>
            </a:r>
          </a:p>
        </p:txBody>
      </p:sp>
      <p:sp>
        <p:nvSpPr>
          <p:cNvPr id="9" name="TextBox 8">
            <a:extLst>
              <a:ext uri="{FF2B5EF4-FFF2-40B4-BE49-F238E27FC236}">
                <a16:creationId xmlns:a16="http://schemas.microsoft.com/office/drawing/2014/main" id="{AC4972B9-2041-DF4D-AACA-62E5922A571D}"/>
              </a:ext>
            </a:extLst>
          </p:cNvPr>
          <p:cNvSpPr txBox="1"/>
          <p:nvPr/>
        </p:nvSpPr>
        <p:spPr>
          <a:xfrm>
            <a:off x="463481" y="2070615"/>
            <a:ext cx="355005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Fixed copy of a gene per cell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Analysis goal: </a:t>
            </a:r>
          </a:p>
          <a:p>
            <a:r>
              <a:rPr lang="en-US" dirty="0"/>
              <a:t>     Variant calling and interpretation</a:t>
            </a:r>
          </a:p>
        </p:txBody>
      </p:sp>
      <p:sp>
        <p:nvSpPr>
          <p:cNvPr id="12" name="TextBox 11">
            <a:extLst>
              <a:ext uri="{FF2B5EF4-FFF2-40B4-BE49-F238E27FC236}">
                <a16:creationId xmlns:a16="http://schemas.microsoft.com/office/drawing/2014/main" id="{1087AC03-D795-4C4F-B003-D64A87E09099}"/>
              </a:ext>
            </a:extLst>
          </p:cNvPr>
          <p:cNvSpPr txBox="1"/>
          <p:nvPr/>
        </p:nvSpPr>
        <p:spPr>
          <a:xfrm>
            <a:off x="9316396" y="1840201"/>
            <a:ext cx="1754006" cy="369332"/>
          </a:xfrm>
          <a:prstGeom prst="rect">
            <a:avLst/>
          </a:prstGeom>
          <a:noFill/>
        </p:spPr>
        <p:txBody>
          <a:bodyPr wrap="none" rtlCol="0">
            <a:spAutoFit/>
          </a:bodyPr>
          <a:lstStyle/>
          <a:p>
            <a:r>
              <a:rPr lang="en-US" b="1" dirty="0"/>
              <a:t>RNA Sequencing</a:t>
            </a:r>
          </a:p>
        </p:txBody>
      </p:sp>
      <p:sp>
        <p:nvSpPr>
          <p:cNvPr id="13" name="TextBox 12">
            <a:extLst>
              <a:ext uri="{FF2B5EF4-FFF2-40B4-BE49-F238E27FC236}">
                <a16:creationId xmlns:a16="http://schemas.microsoft.com/office/drawing/2014/main" id="{D3C6CCC4-BE57-4A40-8396-38B90456310A}"/>
              </a:ext>
            </a:extLst>
          </p:cNvPr>
          <p:cNvSpPr txBox="1"/>
          <p:nvPr/>
        </p:nvSpPr>
        <p:spPr>
          <a:xfrm>
            <a:off x="8166099" y="2908300"/>
            <a:ext cx="363166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Copy of a gene (mRNA) per cell depends on gene expression</a:t>
            </a:r>
          </a:p>
          <a:p>
            <a:endParaRPr lang="en-US" dirty="0"/>
          </a:p>
          <a:p>
            <a:pPr marL="285750" indent="-285750">
              <a:buFont typeface="Arial" panose="020B0604020202020204" pitchFamily="34" charset="0"/>
              <a:buChar char="•"/>
            </a:pPr>
            <a:r>
              <a:rPr lang="en-US" dirty="0"/>
              <a:t>Analysis goal: </a:t>
            </a:r>
          </a:p>
          <a:p>
            <a:pPr marL="742950" lvl="1" indent="-285750">
              <a:buFont typeface="Arial" panose="020B0604020202020204" pitchFamily="34" charset="0"/>
              <a:buChar char="•"/>
            </a:pPr>
            <a:r>
              <a:rPr lang="en-US" dirty="0"/>
              <a:t>Bulk : Differential expression</a:t>
            </a:r>
          </a:p>
          <a:p>
            <a:pPr marL="742950" lvl="1" indent="-285750">
              <a:buFont typeface="Arial" panose="020B0604020202020204" pitchFamily="34" charset="0"/>
              <a:buChar char="•"/>
            </a:pPr>
            <a:r>
              <a:rPr lang="en-US" dirty="0"/>
              <a:t>Single cell : Quantify different cell populations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774123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Counting reads: </a:t>
            </a:r>
            <a:r>
              <a:rPr lang="en-US" dirty="0" err="1">
                <a:solidFill>
                  <a:schemeClr val="accent1"/>
                </a:solidFill>
              </a:rPr>
              <a:t>featurecounts</a:t>
            </a:r>
            <a:endParaRPr lang="en-US" dirty="0">
              <a:solidFill>
                <a:schemeClr val="accent1"/>
              </a:solidFill>
            </a:endParaRPr>
          </a:p>
        </p:txBody>
      </p:sp>
      <p:pic>
        <p:nvPicPr>
          <p:cNvPr id="4" name="Picture 3" descr="A screenshot of a video game&#10;&#10;Description automatically generated">
            <a:extLst>
              <a:ext uri="{FF2B5EF4-FFF2-40B4-BE49-F238E27FC236}">
                <a16:creationId xmlns:a16="http://schemas.microsoft.com/office/drawing/2014/main" id="{4464E62A-625E-994E-803B-4DD8250892D5}"/>
              </a:ext>
            </a:extLst>
          </p:cNvPr>
          <p:cNvPicPr>
            <a:picLocks noChangeAspect="1"/>
          </p:cNvPicPr>
          <p:nvPr/>
        </p:nvPicPr>
        <p:blipFill>
          <a:blip r:embed="rId2"/>
          <a:stretch>
            <a:fillRect/>
          </a:stretch>
        </p:blipFill>
        <p:spPr>
          <a:xfrm>
            <a:off x="7320792" y="1054100"/>
            <a:ext cx="3746500" cy="4749800"/>
          </a:xfrm>
          <a:prstGeom prst="rect">
            <a:avLst/>
          </a:prstGeom>
        </p:spPr>
      </p:pic>
      <p:sp>
        <p:nvSpPr>
          <p:cNvPr id="3" name="TextBox 2">
            <a:extLst>
              <a:ext uri="{FF2B5EF4-FFF2-40B4-BE49-F238E27FC236}">
                <a16:creationId xmlns:a16="http://schemas.microsoft.com/office/drawing/2014/main" id="{1A8DBA67-DC74-BF48-8182-2B2EE8DD2D7C}"/>
              </a:ext>
            </a:extLst>
          </p:cNvPr>
          <p:cNvSpPr txBox="1"/>
          <p:nvPr/>
        </p:nvSpPr>
        <p:spPr>
          <a:xfrm>
            <a:off x="563372" y="1595330"/>
            <a:ext cx="5277134"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mapped coordinates of each read are compared with the features in the GTF file</a:t>
            </a:r>
          </a:p>
          <a:p>
            <a:endParaRPr lang="en-US" sz="2000" dirty="0"/>
          </a:p>
          <a:p>
            <a:pPr marL="285750" indent="-285750">
              <a:buFont typeface="Arial" panose="020B0604020202020204" pitchFamily="34" charset="0"/>
              <a:buChar char="•"/>
            </a:pPr>
            <a:r>
              <a:rPr lang="en-US" sz="2000" dirty="0"/>
              <a:t>Reads that overlap with a gene by &gt;=1 bp are counted as belonging to that feature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Ambiguous reads will be discarded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Output will be a matrix of genes and samples </a:t>
            </a:r>
          </a:p>
        </p:txBody>
      </p:sp>
      <p:sp>
        <p:nvSpPr>
          <p:cNvPr id="5" name="TextBox 4">
            <a:extLst>
              <a:ext uri="{FF2B5EF4-FFF2-40B4-BE49-F238E27FC236}">
                <a16:creationId xmlns:a16="http://schemas.microsoft.com/office/drawing/2014/main" id="{433A92E1-1EE8-F149-833E-06C6F4467261}"/>
              </a:ext>
            </a:extLst>
          </p:cNvPr>
          <p:cNvSpPr txBox="1"/>
          <p:nvPr/>
        </p:nvSpPr>
        <p:spPr>
          <a:xfrm>
            <a:off x="371789" y="4792036"/>
            <a:ext cx="2940933" cy="369332"/>
          </a:xfrm>
          <a:prstGeom prst="rect">
            <a:avLst/>
          </a:prstGeom>
          <a:noFill/>
        </p:spPr>
        <p:txBody>
          <a:bodyPr wrap="none" rtlCol="0">
            <a:spAutoFit/>
          </a:bodyPr>
          <a:lstStyle/>
          <a:p>
            <a:r>
              <a:rPr lang="en-US" dirty="0"/>
              <a:t>Result is a gene count matrix:</a:t>
            </a:r>
          </a:p>
        </p:txBody>
      </p:sp>
      <p:graphicFrame>
        <p:nvGraphicFramePr>
          <p:cNvPr id="6" name="Table 5">
            <a:extLst>
              <a:ext uri="{FF2B5EF4-FFF2-40B4-BE49-F238E27FC236}">
                <a16:creationId xmlns:a16="http://schemas.microsoft.com/office/drawing/2014/main" id="{4AB39EB8-C6E9-F848-9EEA-E454159D37ED}"/>
              </a:ext>
            </a:extLst>
          </p:cNvPr>
          <p:cNvGraphicFramePr>
            <a:graphicFrameLocks noGrp="1"/>
          </p:cNvGraphicFramePr>
          <p:nvPr>
            <p:extLst>
              <p:ext uri="{D42A27DB-BD31-4B8C-83A1-F6EECF244321}">
                <p14:modId xmlns:p14="http://schemas.microsoft.com/office/powerpoint/2010/main" val="3250375420"/>
              </p:ext>
            </p:extLst>
          </p:nvPr>
        </p:nvGraphicFramePr>
        <p:xfrm>
          <a:off x="1037214" y="5161368"/>
          <a:ext cx="5644940" cy="1545163"/>
        </p:xfrm>
        <a:graphic>
          <a:graphicData uri="http://schemas.openxmlformats.org/drawingml/2006/table">
            <a:tbl>
              <a:tblPr firstRow="1" bandRow="1">
                <a:tableStyleId>{5C22544A-7EE6-4342-B048-85BDC9FD1C3A}</a:tableStyleId>
              </a:tblPr>
              <a:tblGrid>
                <a:gridCol w="1128988">
                  <a:extLst>
                    <a:ext uri="{9D8B030D-6E8A-4147-A177-3AD203B41FA5}">
                      <a16:colId xmlns:a16="http://schemas.microsoft.com/office/drawing/2014/main" val="3435458926"/>
                    </a:ext>
                  </a:extLst>
                </a:gridCol>
                <a:gridCol w="1128988">
                  <a:extLst>
                    <a:ext uri="{9D8B030D-6E8A-4147-A177-3AD203B41FA5}">
                      <a16:colId xmlns:a16="http://schemas.microsoft.com/office/drawing/2014/main" val="882647175"/>
                    </a:ext>
                  </a:extLst>
                </a:gridCol>
                <a:gridCol w="1128988">
                  <a:extLst>
                    <a:ext uri="{9D8B030D-6E8A-4147-A177-3AD203B41FA5}">
                      <a16:colId xmlns:a16="http://schemas.microsoft.com/office/drawing/2014/main" val="3656758118"/>
                    </a:ext>
                  </a:extLst>
                </a:gridCol>
                <a:gridCol w="1128988">
                  <a:extLst>
                    <a:ext uri="{9D8B030D-6E8A-4147-A177-3AD203B41FA5}">
                      <a16:colId xmlns:a16="http://schemas.microsoft.com/office/drawing/2014/main" val="1793323287"/>
                    </a:ext>
                  </a:extLst>
                </a:gridCol>
                <a:gridCol w="1128988">
                  <a:extLst>
                    <a:ext uri="{9D8B030D-6E8A-4147-A177-3AD203B41FA5}">
                      <a16:colId xmlns:a16="http://schemas.microsoft.com/office/drawing/2014/main" val="3503614471"/>
                    </a:ext>
                  </a:extLst>
                </a:gridCol>
              </a:tblGrid>
              <a:tr h="432643">
                <a:tc>
                  <a:txBody>
                    <a:bodyPr/>
                    <a:lstStyle/>
                    <a:p>
                      <a:r>
                        <a:rPr lang="en-US" dirty="0"/>
                        <a:t>Gene</a:t>
                      </a:r>
                    </a:p>
                  </a:txBody>
                  <a:tcPr/>
                </a:tc>
                <a:tc>
                  <a:txBody>
                    <a:bodyPr/>
                    <a:lstStyle/>
                    <a:p>
                      <a:r>
                        <a:rPr lang="en-US" dirty="0"/>
                        <a:t>Sample 1</a:t>
                      </a:r>
                    </a:p>
                  </a:txBody>
                  <a:tcPr/>
                </a:tc>
                <a:tc>
                  <a:txBody>
                    <a:bodyPr/>
                    <a:lstStyle/>
                    <a:p>
                      <a:r>
                        <a:rPr lang="en-US" dirty="0"/>
                        <a:t>Sample 2</a:t>
                      </a:r>
                    </a:p>
                  </a:txBody>
                  <a:tcPr/>
                </a:tc>
                <a:tc>
                  <a:txBody>
                    <a:bodyPr/>
                    <a:lstStyle/>
                    <a:p>
                      <a:r>
                        <a:rPr lang="en-US" dirty="0"/>
                        <a:t>Sample 3</a:t>
                      </a:r>
                    </a:p>
                  </a:txBody>
                  <a:tcPr/>
                </a:tc>
                <a:tc>
                  <a:txBody>
                    <a:bodyPr/>
                    <a:lstStyle/>
                    <a:p>
                      <a:r>
                        <a:rPr lang="en-US" dirty="0"/>
                        <a:t>Sample 4</a:t>
                      </a:r>
                    </a:p>
                  </a:txBody>
                  <a:tcPr/>
                </a:tc>
                <a:extLst>
                  <a:ext uri="{0D108BD9-81ED-4DB2-BD59-A6C34878D82A}">
                    <a16:rowId xmlns:a16="http://schemas.microsoft.com/office/drawing/2014/main" val="2695205963"/>
                  </a:ext>
                </a:extLst>
              </a:tr>
              <a:tr h="370840">
                <a:tc>
                  <a:txBody>
                    <a:bodyPr/>
                    <a:lstStyle/>
                    <a:p>
                      <a:r>
                        <a:rPr lang="en-US" dirty="0"/>
                        <a:t>A</a:t>
                      </a:r>
                    </a:p>
                  </a:txBody>
                  <a:tcPr/>
                </a:tc>
                <a:tc>
                  <a:txBody>
                    <a:bodyPr/>
                    <a:lstStyle/>
                    <a:p>
                      <a:r>
                        <a:rPr lang="en-US" dirty="0"/>
                        <a:t>1000</a:t>
                      </a:r>
                    </a:p>
                  </a:txBody>
                  <a:tcPr/>
                </a:tc>
                <a:tc>
                  <a:txBody>
                    <a:bodyPr/>
                    <a:lstStyle/>
                    <a:p>
                      <a:r>
                        <a:rPr lang="en-US" dirty="0"/>
                        <a:t>1000</a:t>
                      </a:r>
                    </a:p>
                  </a:txBody>
                  <a:tcPr/>
                </a:tc>
                <a:tc>
                  <a:txBody>
                    <a:bodyPr/>
                    <a:lstStyle/>
                    <a:p>
                      <a:r>
                        <a:rPr lang="en-US" dirty="0"/>
                        <a:t>100</a:t>
                      </a:r>
                    </a:p>
                  </a:txBody>
                  <a:tcPr/>
                </a:tc>
                <a:tc>
                  <a:txBody>
                    <a:bodyPr/>
                    <a:lstStyle/>
                    <a:p>
                      <a:r>
                        <a:rPr lang="en-US" dirty="0"/>
                        <a:t>10</a:t>
                      </a:r>
                    </a:p>
                  </a:txBody>
                  <a:tcPr/>
                </a:tc>
                <a:extLst>
                  <a:ext uri="{0D108BD9-81ED-4DB2-BD59-A6C34878D82A}">
                    <a16:rowId xmlns:a16="http://schemas.microsoft.com/office/drawing/2014/main" val="3139177547"/>
                  </a:ext>
                </a:extLst>
              </a:tr>
              <a:tr h="370840">
                <a:tc>
                  <a:txBody>
                    <a:bodyPr/>
                    <a:lstStyle/>
                    <a:p>
                      <a:r>
                        <a:rPr lang="en-US" dirty="0"/>
                        <a:t>B</a:t>
                      </a:r>
                    </a:p>
                  </a:txBody>
                  <a:tcPr/>
                </a:tc>
                <a:tc>
                  <a:txBody>
                    <a:bodyPr/>
                    <a:lstStyle/>
                    <a:p>
                      <a:r>
                        <a:rPr lang="en-US" dirty="0"/>
                        <a:t>10</a:t>
                      </a:r>
                    </a:p>
                  </a:txBody>
                  <a:tcPr/>
                </a:tc>
                <a:tc>
                  <a:txBody>
                    <a:bodyPr/>
                    <a:lstStyle/>
                    <a:p>
                      <a:r>
                        <a:rPr lang="en-US" dirty="0"/>
                        <a:t>1</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038958086"/>
                  </a:ext>
                </a:extLst>
              </a:tr>
              <a:tr h="370840">
                <a:tc>
                  <a:txBody>
                    <a:bodyPr/>
                    <a:lstStyle/>
                    <a:p>
                      <a:r>
                        <a:rPr lang="en-US" dirty="0"/>
                        <a:t>C</a:t>
                      </a:r>
                    </a:p>
                  </a:txBody>
                  <a:tcPr/>
                </a:tc>
                <a:tc>
                  <a:txBody>
                    <a:bodyPr/>
                    <a:lstStyle/>
                    <a:p>
                      <a:r>
                        <a:rPr lang="en-US" dirty="0"/>
                        <a:t>10</a:t>
                      </a:r>
                    </a:p>
                  </a:txBody>
                  <a:tcPr/>
                </a:tc>
                <a:tc>
                  <a:txBody>
                    <a:bodyPr/>
                    <a:lstStyle/>
                    <a:p>
                      <a:r>
                        <a:rPr lang="en-US" dirty="0"/>
                        <a:t>1</a:t>
                      </a:r>
                    </a:p>
                  </a:txBody>
                  <a:tcPr/>
                </a:tc>
                <a:tc>
                  <a:txBody>
                    <a:bodyPr/>
                    <a:lstStyle/>
                    <a:p>
                      <a:r>
                        <a:rPr lang="en-US" dirty="0"/>
                        <a:t>10</a:t>
                      </a:r>
                    </a:p>
                  </a:txBody>
                  <a:tcPr/>
                </a:tc>
                <a:tc>
                  <a:txBody>
                    <a:bodyPr/>
                    <a:lstStyle/>
                    <a:p>
                      <a:r>
                        <a:rPr lang="en-US" dirty="0"/>
                        <a:t>20</a:t>
                      </a:r>
                    </a:p>
                  </a:txBody>
                  <a:tcPr/>
                </a:tc>
                <a:extLst>
                  <a:ext uri="{0D108BD9-81ED-4DB2-BD59-A6C34878D82A}">
                    <a16:rowId xmlns:a16="http://schemas.microsoft.com/office/drawing/2014/main" val="1921322169"/>
                  </a:ext>
                </a:extLst>
              </a:tr>
            </a:tbl>
          </a:graphicData>
        </a:graphic>
      </p:graphicFrame>
    </p:spTree>
    <p:extLst>
      <p:ext uri="{BB962C8B-B14F-4D97-AF65-F5344CB8AC3E}">
        <p14:creationId xmlns:p14="http://schemas.microsoft.com/office/powerpoint/2010/main" val="3199940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Tracking read numbers</a:t>
            </a:r>
          </a:p>
        </p:txBody>
      </p:sp>
      <p:sp>
        <p:nvSpPr>
          <p:cNvPr id="3" name="TextBox 2">
            <a:extLst>
              <a:ext uri="{FF2B5EF4-FFF2-40B4-BE49-F238E27FC236}">
                <a16:creationId xmlns:a16="http://schemas.microsoft.com/office/drawing/2014/main" id="{20A55CEC-C3A0-5B4B-BB3A-3F956AA81095}"/>
              </a:ext>
            </a:extLst>
          </p:cNvPr>
          <p:cNvSpPr txBox="1"/>
          <p:nvPr/>
        </p:nvSpPr>
        <p:spPr>
          <a:xfrm>
            <a:off x="725909" y="1208585"/>
            <a:ext cx="4786951" cy="369332"/>
          </a:xfrm>
          <a:prstGeom prst="rect">
            <a:avLst/>
          </a:prstGeom>
          <a:noFill/>
        </p:spPr>
        <p:txBody>
          <a:bodyPr wrap="none" rtlCol="0">
            <a:spAutoFit/>
          </a:bodyPr>
          <a:lstStyle/>
          <a:p>
            <a:r>
              <a:rPr lang="en-US" dirty="0"/>
              <a:t>Revisit quality control after each processing step!</a:t>
            </a:r>
          </a:p>
        </p:txBody>
      </p:sp>
      <p:graphicFrame>
        <p:nvGraphicFramePr>
          <p:cNvPr id="9" name="Table 8">
            <a:extLst>
              <a:ext uri="{FF2B5EF4-FFF2-40B4-BE49-F238E27FC236}">
                <a16:creationId xmlns:a16="http://schemas.microsoft.com/office/drawing/2014/main" id="{11880DDB-BE80-A94D-A2EB-F264017E907B}"/>
              </a:ext>
            </a:extLst>
          </p:cNvPr>
          <p:cNvGraphicFramePr>
            <a:graphicFrameLocks noGrp="1"/>
          </p:cNvGraphicFramePr>
          <p:nvPr>
            <p:extLst>
              <p:ext uri="{D42A27DB-BD31-4B8C-83A1-F6EECF244321}">
                <p14:modId xmlns:p14="http://schemas.microsoft.com/office/powerpoint/2010/main" val="2549767962"/>
              </p:ext>
            </p:extLst>
          </p:nvPr>
        </p:nvGraphicFramePr>
        <p:xfrm>
          <a:off x="1799988" y="2501900"/>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500760106"/>
                    </a:ext>
                  </a:extLst>
                </a:gridCol>
                <a:gridCol w="2709333">
                  <a:extLst>
                    <a:ext uri="{9D8B030D-6E8A-4147-A177-3AD203B41FA5}">
                      <a16:colId xmlns:a16="http://schemas.microsoft.com/office/drawing/2014/main" val="1714148648"/>
                    </a:ext>
                  </a:extLst>
                </a:gridCol>
                <a:gridCol w="2709333">
                  <a:extLst>
                    <a:ext uri="{9D8B030D-6E8A-4147-A177-3AD203B41FA5}">
                      <a16:colId xmlns:a16="http://schemas.microsoft.com/office/drawing/2014/main" val="1156910911"/>
                    </a:ext>
                  </a:extLst>
                </a:gridCol>
              </a:tblGrid>
              <a:tr h="370840">
                <a:tc>
                  <a:txBody>
                    <a:bodyPr/>
                    <a:lstStyle/>
                    <a:p>
                      <a:r>
                        <a:rPr lang="en-US" dirty="0"/>
                        <a:t>Number of Reads</a:t>
                      </a:r>
                    </a:p>
                  </a:txBody>
                  <a:tcPr/>
                </a:tc>
                <a:tc>
                  <a:txBody>
                    <a:bodyPr/>
                    <a:lstStyle/>
                    <a:p>
                      <a:r>
                        <a:rPr lang="en-US" dirty="0"/>
                        <a:t>Source</a:t>
                      </a:r>
                    </a:p>
                  </a:txBody>
                  <a:tcPr/>
                </a:tc>
                <a:tc>
                  <a:txBody>
                    <a:bodyPr/>
                    <a:lstStyle/>
                    <a:p>
                      <a:r>
                        <a:rPr lang="en-US" dirty="0"/>
                        <a:t>Result</a:t>
                      </a:r>
                    </a:p>
                  </a:txBody>
                  <a:tcPr/>
                </a:tc>
                <a:extLst>
                  <a:ext uri="{0D108BD9-81ED-4DB2-BD59-A6C34878D82A}">
                    <a16:rowId xmlns:a16="http://schemas.microsoft.com/office/drawing/2014/main" val="1735654587"/>
                  </a:ext>
                </a:extLst>
              </a:tr>
              <a:tr h="370840">
                <a:tc>
                  <a:txBody>
                    <a:bodyPr/>
                    <a:lstStyle/>
                    <a:p>
                      <a:r>
                        <a:rPr lang="en-US" dirty="0"/>
                        <a:t>Raw reads</a:t>
                      </a:r>
                    </a:p>
                  </a:txBody>
                  <a:tcPr/>
                </a:tc>
                <a:tc>
                  <a:txBody>
                    <a:bodyPr/>
                    <a:lstStyle/>
                    <a:p>
                      <a:r>
                        <a:rPr lang="en-US" dirty="0" err="1"/>
                        <a:t>FastQC</a:t>
                      </a:r>
                      <a:r>
                        <a:rPr lang="en-US" dirty="0"/>
                        <a:t> run 1</a:t>
                      </a:r>
                    </a:p>
                  </a:txBody>
                  <a:tcPr/>
                </a:tc>
                <a:tc>
                  <a:txBody>
                    <a:bodyPr/>
                    <a:lstStyle/>
                    <a:p>
                      <a:r>
                        <a:rPr lang="en-US" dirty="0"/>
                        <a:t>8 M</a:t>
                      </a:r>
                    </a:p>
                  </a:txBody>
                  <a:tcPr/>
                </a:tc>
                <a:extLst>
                  <a:ext uri="{0D108BD9-81ED-4DB2-BD59-A6C34878D82A}">
                    <a16:rowId xmlns:a16="http://schemas.microsoft.com/office/drawing/2014/main" val="3755749859"/>
                  </a:ext>
                </a:extLst>
              </a:tr>
              <a:tr h="370840">
                <a:tc>
                  <a:txBody>
                    <a:bodyPr/>
                    <a:lstStyle/>
                    <a:p>
                      <a:r>
                        <a:rPr lang="en-US" dirty="0"/>
                        <a:t>After Trimming</a:t>
                      </a:r>
                    </a:p>
                  </a:txBody>
                  <a:tcPr/>
                </a:tc>
                <a:tc>
                  <a:txBody>
                    <a:bodyPr/>
                    <a:lstStyle/>
                    <a:p>
                      <a:r>
                        <a:rPr lang="en-US" dirty="0" err="1"/>
                        <a:t>FastQC</a:t>
                      </a:r>
                      <a:r>
                        <a:rPr lang="en-US" dirty="0"/>
                        <a:t> run 2</a:t>
                      </a:r>
                    </a:p>
                  </a:txBody>
                  <a:tcPr/>
                </a:tc>
                <a:tc>
                  <a:txBody>
                    <a:bodyPr/>
                    <a:lstStyle/>
                    <a:p>
                      <a:r>
                        <a:rPr lang="en-US" dirty="0"/>
                        <a:t>7.1 M</a:t>
                      </a:r>
                    </a:p>
                  </a:txBody>
                  <a:tcPr/>
                </a:tc>
                <a:extLst>
                  <a:ext uri="{0D108BD9-81ED-4DB2-BD59-A6C34878D82A}">
                    <a16:rowId xmlns:a16="http://schemas.microsoft.com/office/drawing/2014/main" val="2370570123"/>
                  </a:ext>
                </a:extLst>
              </a:tr>
              <a:tr h="370840">
                <a:tc>
                  <a:txBody>
                    <a:bodyPr/>
                    <a:lstStyle/>
                    <a:p>
                      <a:r>
                        <a:rPr lang="en-US" dirty="0"/>
                        <a:t>Aligned to genome</a:t>
                      </a:r>
                    </a:p>
                  </a:txBody>
                  <a:tcPr/>
                </a:tc>
                <a:tc>
                  <a:txBody>
                    <a:bodyPr/>
                    <a:lstStyle/>
                    <a:p>
                      <a:r>
                        <a:rPr lang="en-US" dirty="0"/>
                        <a:t>STAR log</a:t>
                      </a:r>
                    </a:p>
                  </a:txBody>
                  <a:tcPr/>
                </a:tc>
                <a:tc>
                  <a:txBody>
                    <a:bodyPr/>
                    <a:lstStyle/>
                    <a:p>
                      <a:r>
                        <a:rPr lang="en-US" dirty="0"/>
                        <a:t>6 M</a:t>
                      </a:r>
                    </a:p>
                  </a:txBody>
                  <a:tcPr/>
                </a:tc>
                <a:extLst>
                  <a:ext uri="{0D108BD9-81ED-4DB2-BD59-A6C34878D82A}">
                    <a16:rowId xmlns:a16="http://schemas.microsoft.com/office/drawing/2014/main" val="3258888352"/>
                  </a:ext>
                </a:extLst>
              </a:tr>
              <a:tr h="370840">
                <a:tc>
                  <a:txBody>
                    <a:bodyPr/>
                    <a:lstStyle/>
                    <a:p>
                      <a:r>
                        <a:rPr lang="en-US" dirty="0"/>
                        <a:t>Associated with genes</a:t>
                      </a:r>
                    </a:p>
                  </a:txBody>
                  <a:tcPr/>
                </a:tc>
                <a:tc>
                  <a:txBody>
                    <a:bodyPr/>
                    <a:lstStyle/>
                    <a:p>
                      <a:r>
                        <a:rPr lang="en-US" dirty="0" err="1"/>
                        <a:t>FeatureCounts</a:t>
                      </a:r>
                      <a:r>
                        <a:rPr lang="en-US" dirty="0"/>
                        <a:t> log</a:t>
                      </a:r>
                    </a:p>
                  </a:txBody>
                  <a:tcPr/>
                </a:tc>
                <a:tc>
                  <a:txBody>
                    <a:bodyPr/>
                    <a:lstStyle/>
                    <a:p>
                      <a:r>
                        <a:rPr lang="en-US" dirty="0"/>
                        <a:t>5.4 M</a:t>
                      </a:r>
                    </a:p>
                  </a:txBody>
                  <a:tcPr/>
                </a:tc>
                <a:extLst>
                  <a:ext uri="{0D108BD9-81ED-4DB2-BD59-A6C34878D82A}">
                    <a16:rowId xmlns:a16="http://schemas.microsoft.com/office/drawing/2014/main" val="1176997770"/>
                  </a:ext>
                </a:extLst>
              </a:tr>
            </a:tbl>
          </a:graphicData>
        </a:graphic>
      </p:graphicFrame>
    </p:spTree>
    <p:extLst>
      <p:ext uri="{BB962C8B-B14F-4D97-AF65-F5344CB8AC3E}">
        <p14:creationId xmlns:p14="http://schemas.microsoft.com/office/powerpoint/2010/main" val="934364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Workflow</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60800" y="888329"/>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60800" y="1929987"/>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60800" y="2971646"/>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 Quantification</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60800" y="4013305"/>
            <a:ext cx="3479800" cy="8128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Differential Expression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00700" y="170112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00700" y="2742788"/>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0922" y="3784447"/>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602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Testing for Differential Expression</a:t>
            </a:r>
          </a:p>
        </p:txBody>
      </p:sp>
      <p:sp>
        <p:nvSpPr>
          <p:cNvPr id="9" name="Rectangle 8">
            <a:extLst>
              <a:ext uri="{FF2B5EF4-FFF2-40B4-BE49-F238E27FC236}">
                <a16:creationId xmlns:a16="http://schemas.microsoft.com/office/drawing/2014/main" id="{9EF1550A-DB96-6B40-9044-31068D71F4CC}"/>
              </a:ext>
            </a:extLst>
          </p:cNvPr>
          <p:cNvSpPr/>
          <p:nvPr/>
        </p:nvSpPr>
        <p:spPr>
          <a:xfrm>
            <a:off x="356273" y="1517642"/>
            <a:ext cx="4949588" cy="3785652"/>
          </a:xfrm>
          <a:prstGeom prst="rect">
            <a:avLst/>
          </a:prstGeom>
        </p:spPr>
        <p:txBody>
          <a:bodyPr wrap="square">
            <a:spAutoFit/>
          </a:bodyPr>
          <a:lstStyle/>
          <a:p>
            <a:r>
              <a:rPr lang="en-US" sz="2000" dirty="0">
                <a:solidFill>
                  <a:srgbClr val="212529"/>
                </a:solidFill>
                <a:latin typeface="-apple-system"/>
              </a:rPr>
              <a:t>The goal of differential expression analysis (DE) is to find gene differences between conditions, developmental stages, treatments etc. </a:t>
            </a:r>
          </a:p>
          <a:p>
            <a:endParaRPr lang="en-US" sz="2000" dirty="0">
              <a:solidFill>
                <a:srgbClr val="212529"/>
              </a:solidFill>
              <a:latin typeface="-apple-system"/>
            </a:endParaRPr>
          </a:p>
          <a:p>
            <a:r>
              <a:rPr lang="en-US" sz="2000" dirty="0">
                <a:solidFill>
                  <a:srgbClr val="212529"/>
                </a:solidFill>
                <a:latin typeface="-apple-system"/>
              </a:rPr>
              <a:t>In particular DE has two goals:</a:t>
            </a:r>
          </a:p>
          <a:p>
            <a:endParaRPr lang="en-US" sz="2000" dirty="0">
              <a:solidFill>
                <a:srgbClr val="212529"/>
              </a:solidFill>
              <a:latin typeface="-apple-system"/>
            </a:endParaRPr>
          </a:p>
          <a:p>
            <a:pPr marL="285750" indent="-285750">
              <a:buFont typeface="Arial" panose="020B0604020202020204" pitchFamily="34" charset="0"/>
              <a:buChar char="•"/>
            </a:pPr>
            <a:r>
              <a:rPr lang="en-US" sz="2000" dirty="0">
                <a:solidFill>
                  <a:srgbClr val="212529"/>
                </a:solidFill>
                <a:latin typeface="-apple-system"/>
              </a:rPr>
              <a:t>Estimate the </a:t>
            </a:r>
            <a:r>
              <a:rPr lang="en-US" sz="2000" i="1" dirty="0">
                <a:solidFill>
                  <a:srgbClr val="212529"/>
                </a:solidFill>
                <a:latin typeface="-apple-system"/>
              </a:rPr>
              <a:t>magnitude</a:t>
            </a:r>
            <a:r>
              <a:rPr lang="en-US" sz="2000" dirty="0">
                <a:solidFill>
                  <a:srgbClr val="212529"/>
                </a:solidFill>
                <a:latin typeface="-apple-system"/>
              </a:rPr>
              <a:t> of expression differences;</a:t>
            </a:r>
          </a:p>
          <a:p>
            <a:endParaRPr lang="en-US" sz="2000" dirty="0">
              <a:solidFill>
                <a:srgbClr val="212529"/>
              </a:solidFill>
              <a:latin typeface="-apple-system"/>
            </a:endParaRPr>
          </a:p>
          <a:p>
            <a:pPr marL="285750" indent="-285750">
              <a:buFont typeface="Arial" panose="020B0604020202020204" pitchFamily="34" charset="0"/>
              <a:buChar char="•"/>
            </a:pPr>
            <a:r>
              <a:rPr lang="en-US" sz="2000" dirty="0">
                <a:solidFill>
                  <a:srgbClr val="212529"/>
                </a:solidFill>
                <a:latin typeface="-apple-system"/>
              </a:rPr>
              <a:t>Estimate the </a:t>
            </a:r>
            <a:r>
              <a:rPr lang="en-US" sz="2000" i="1" dirty="0">
                <a:solidFill>
                  <a:srgbClr val="212529"/>
                </a:solidFill>
                <a:latin typeface="-apple-system"/>
              </a:rPr>
              <a:t>significance</a:t>
            </a:r>
            <a:r>
              <a:rPr lang="en-US" sz="2000" dirty="0">
                <a:solidFill>
                  <a:srgbClr val="212529"/>
                </a:solidFill>
                <a:latin typeface="-apple-system"/>
              </a:rPr>
              <a:t> of expression differences.</a:t>
            </a:r>
            <a:endParaRPr lang="en-US" sz="2000" b="0" i="0" dirty="0">
              <a:solidFill>
                <a:srgbClr val="212529"/>
              </a:solidFill>
              <a:effectLst/>
              <a:latin typeface="-apple-system"/>
            </a:endParaRPr>
          </a:p>
        </p:txBody>
      </p:sp>
      <p:pic>
        <p:nvPicPr>
          <p:cNvPr id="76" name="Picture 75" descr="A close up of a screen&#10;&#10;Description automatically generated">
            <a:extLst>
              <a:ext uri="{FF2B5EF4-FFF2-40B4-BE49-F238E27FC236}">
                <a16:creationId xmlns:a16="http://schemas.microsoft.com/office/drawing/2014/main" id="{1384FB34-8196-284A-8703-08B25781DBBA}"/>
              </a:ext>
            </a:extLst>
          </p:cNvPr>
          <p:cNvPicPr>
            <a:picLocks noChangeAspect="1"/>
          </p:cNvPicPr>
          <p:nvPr/>
        </p:nvPicPr>
        <p:blipFill>
          <a:blip r:embed="rId2"/>
          <a:stretch>
            <a:fillRect/>
          </a:stretch>
        </p:blipFill>
        <p:spPr>
          <a:xfrm>
            <a:off x="6194658" y="1201003"/>
            <a:ext cx="4986636" cy="5047027"/>
          </a:xfrm>
          <a:prstGeom prst="rect">
            <a:avLst/>
          </a:prstGeom>
        </p:spPr>
      </p:pic>
    </p:spTree>
    <p:extLst>
      <p:ext uri="{BB962C8B-B14F-4D97-AF65-F5344CB8AC3E}">
        <p14:creationId xmlns:p14="http://schemas.microsoft.com/office/powerpoint/2010/main" val="1473091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Differential Expression with DESeq2</a:t>
            </a:r>
          </a:p>
        </p:txBody>
      </p:sp>
      <p:pic>
        <p:nvPicPr>
          <p:cNvPr id="13" name="Picture 12" descr="A screenshot of a cell phone&#10;&#10;Description automatically generated">
            <a:extLst>
              <a:ext uri="{FF2B5EF4-FFF2-40B4-BE49-F238E27FC236}">
                <a16:creationId xmlns:a16="http://schemas.microsoft.com/office/drawing/2014/main" id="{29122AFE-8828-8343-8961-1C2619B45F4F}"/>
              </a:ext>
            </a:extLst>
          </p:cNvPr>
          <p:cNvPicPr>
            <a:picLocks noChangeAspect="1"/>
          </p:cNvPicPr>
          <p:nvPr/>
        </p:nvPicPr>
        <p:blipFill rotWithShape="1">
          <a:blip r:embed="rId2"/>
          <a:srcRect b="49177"/>
          <a:stretch/>
        </p:blipFill>
        <p:spPr>
          <a:xfrm>
            <a:off x="2239938" y="1173708"/>
            <a:ext cx="5666410" cy="2770495"/>
          </a:xfrm>
          <a:prstGeom prst="rect">
            <a:avLst/>
          </a:prstGeom>
        </p:spPr>
      </p:pic>
      <p:sp>
        <p:nvSpPr>
          <p:cNvPr id="3" name="TextBox 2">
            <a:extLst>
              <a:ext uri="{FF2B5EF4-FFF2-40B4-BE49-F238E27FC236}">
                <a16:creationId xmlns:a16="http://schemas.microsoft.com/office/drawing/2014/main" id="{5C20894E-568D-D74C-AF55-CA81D6B6D9B4}"/>
              </a:ext>
            </a:extLst>
          </p:cNvPr>
          <p:cNvSpPr txBox="1"/>
          <p:nvPr/>
        </p:nvSpPr>
        <p:spPr>
          <a:xfrm>
            <a:off x="7383439" y="6487333"/>
            <a:ext cx="4448462" cy="646331"/>
          </a:xfrm>
          <a:prstGeom prst="rect">
            <a:avLst/>
          </a:prstGeom>
          <a:noFill/>
        </p:spPr>
        <p:txBody>
          <a:bodyPr wrap="none" rtlCol="0">
            <a:spAutoFit/>
          </a:bodyPr>
          <a:lstStyle/>
          <a:p>
            <a:r>
              <a:rPr lang="en-US" dirty="0"/>
              <a:t>https://</a:t>
            </a:r>
            <a:r>
              <a:rPr lang="en-US" dirty="0" err="1"/>
              <a:t>hbctraining.github.io</a:t>
            </a:r>
            <a:r>
              <a:rPr lang="en-US" dirty="0"/>
              <a:t>/</a:t>
            </a:r>
            <a:r>
              <a:rPr lang="en-US" dirty="0" err="1"/>
              <a:t>DGE_workshop</a:t>
            </a:r>
            <a:r>
              <a:rPr lang="en-US" dirty="0"/>
              <a:t> </a:t>
            </a:r>
          </a:p>
          <a:p>
            <a:endParaRPr lang="en-US" dirty="0"/>
          </a:p>
        </p:txBody>
      </p:sp>
      <p:sp>
        <p:nvSpPr>
          <p:cNvPr id="5" name="TextBox 4">
            <a:extLst>
              <a:ext uri="{FF2B5EF4-FFF2-40B4-BE49-F238E27FC236}">
                <a16:creationId xmlns:a16="http://schemas.microsoft.com/office/drawing/2014/main" id="{504748D5-6095-7842-8AF1-E5B4C3C1A1E2}"/>
              </a:ext>
            </a:extLst>
          </p:cNvPr>
          <p:cNvSpPr txBox="1"/>
          <p:nvPr/>
        </p:nvSpPr>
        <p:spPr>
          <a:xfrm>
            <a:off x="7847463" y="2511187"/>
            <a:ext cx="3520414" cy="646331"/>
          </a:xfrm>
          <a:prstGeom prst="rect">
            <a:avLst/>
          </a:prstGeom>
          <a:noFill/>
        </p:spPr>
        <p:txBody>
          <a:bodyPr wrap="square" rtlCol="0">
            <a:spAutoFit/>
          </a:bodyPr>
          <a:lstStyle/>
          <a:p>
            <a:r>
              <a:rPr lang="en-US" dirty="0"/>
              <a:t>All steps are done with one click in Galaxy!</a:t>
            </a:r>
          </a:p>
        </p:txBody>
      </p:sp>
      <p:sp>
        <p:nvSpPr>
          <p:cNvPr id="8" name="Rounded Rectangle 7">
            <a:extLst>
              <a:ext uri="{FF2B5EF4-FFF2-40B4-BE49-F238E27FC236}">
                <a16:creationId xmlns:a16="http://schemas.microsoft.com/office/drawing/2014/main" id="{AEEA4796-A273-944D-8354-1E26763A8EDC}"/>
              </a:ext>
            </a:extLst>
          </p:cNvPr>
          <p:cNvSpPr/>
          <p:nvPr/>
        </p:nvSpPr>
        <p:spPr>
          <a:xfrm>
            <a:off x="2078251" y="3971379"/>
            <a:ext cx="2766704" cy="61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Differential Expression Analysis</a:t>
            </a:r>
          </a:p>
        </p:txBody>
      </p:sp>
    </p:spTree>
    <p:extLst>
      <p:ext uri="{BB962C8B-B14F-4D97-AF65-F5344CB8AC3E}">
        <p14:creationId xmlns:p14="http://schemas.microsoft.com/office/powerpoint/2010/main" val="3231437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Normalization</a:t>
            </a:r>
          </a:p>
        </p:txBody>
      </p:sp>
      <p:pic>
        <p:nvPicPr>
          <p:cNvPr id="8" name="Picture 7" descr="A close up of a scoreboard&#10;&#10;Description automatically generated">
            <a:extLst>
              <a:ext uri="{FF2B5EF4-FFF2-40B4-BE49-F238E27FC236}">
                <a16:creationId xmlns:a16="http://schemas.microsoft.com/office/drawing/2014/main" id="{FE109F5C-FD67-5949-B5AE-34C3433B67E5}"/>
              </a:ext>
            </a:extLst>
          </p:cNvPr>
          <p:cNvPicPr>
            <a:picLocks noChangeAspect="1"/>
          </p:cNvPicPr>
          <p:nvPr/>
        </p:nvPicPr>
        <p:blipFill>
          <a:blip r:embed="rId2"/>
          <a:stretch>
            <a:fillRect/>
          </a:stretch>
        </p:blipFill>
        <p:spPr>
          <a:xfrm>
            <a:off x="7194280" y="1322285"/>
            <a:ext cx="3996884" cy="3095331"/>
          </a:xfrm>
          <a:prstGeom prst="rect">
            <a:avLst/>
          </a:prstGeom>
        </p:spPr>
      </p:pic>
      <p:sp>
        <p:nvSpPr>
          <p:cNvPr id="9" name="Rectangle 8">
            <a:extLst>
              <a:ext uri="{FF2B5EF4-FFF2-40B4-BE49-F238E27FC236}">
                <a16:creationId xmlns:a16="http://schemas.microsoft.com/office/drawing/2014/main" id="{B7770E6D-D0A7-114B-BB81-E9D3312C28F3}"/>
              </a:ext>
            </a:extLst>
          </p:cNvPr>
          <p:cNvSpPr/>
          <p:nvPr/>
        </p:nvSpPr>
        <p:spPr>
          <a:xfrm>
            <a:off x="515679" y="1471572"/>
            <a:ext cx="6096000" cy="1569660"/>
          </a:xfrm>
          <a:prstGeom prst="rect">
            <a:avLst/>
          </a:prstGeom>
        </p:spPr>
        <p:txBody>
          <a:bodyPr>
            <a:spAutoFit/>
          </a:bodyPr>
          <a:lstStyle/>
          <a:p>
            <a:r>
              <a:rPr lang="en-US" sz="2400" dirty="0">
                <a:latin typeface="DroidSerif"/>
              </a:rPr>
              <a:t>The number of sequenced reads mapped to a gene depends on</a:t>
            </a:r>
          </a:p>
          <a:p>
            <a:endParaRPr lang="en-US" sz="2400" dirty="0"/>
          </a:p>
          <a:p>
            <a:pPr marL="285750" indent="-285750">
              <a:buFont typeface="Arial" panose="020B0604020202020204" pitchFamily="34" charset="0"/>
              <a:buChar char="•"/>
            </a:pPr>
            <a:r>
              <a:rPr lang="en-US" sz="2400" dirty="0">
                <a:latin typeface="DroidSerif"/>
              </a:rPr>
              <a:t>Gene Length </a:t>
            </a:r>
            <a:endParaRPr lang="en-US" sz="2400" dirty="0">
              <a:effectLst/>
            </a:endParaRPr>
          </a:p>
        </p:txBody>
      </p:sp>
    </p:spTree>
    <p:extLst>
      <p:ext uri="{BB962C8B-B14F-4D97-AF65-F5344CB8AC3E}">
        <p14:creationId xmlns:p14="http://schemas.microsoft.com/office/powerpoint/2010/main" val="3555140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Normalization</a:t>
            </a:r>
          </a:p>
        </p:txBody>
      </p:sp>
      <p:pic>
        <p:nvPicPr>
          <p:cNvPr id="6" name="Picture 5" descr="A screen shot of a computer&#10;&#10;Description automatically generated">
            <a:extLst>
              <a:ext uri="{FF2B5EF4-FFF2-40B4-BE49-F238E27FC236}">
                <a16:creationId xmlns:a16="http://schemas.microsoft.com/office/drawing/2014/main" id="{55534FA0-D1FE-8D47-AC96-EA8CB7B634BC}"/>
              </a:ext>
            </a:extLst>
          </p:cNvPr>
          <p:cNvPicPr>
            <a:picLocks noChangeAspect="1"/>
          </p:cNvPicPr>
          <p:nvPr/>
        </p:nvPicPr>
        <p:blipFill>
          <a:blip r:embed="rId2"/>
          <a:stretch>
            <a:fillRect/>
          </a:stretch>
        </p:blipFill>
        <p:spPr>
          <a:xfrm>
            <a:off x="6611679" y="1471572"/>
            <a:ext cx="5280479" cy="2783580"/>
          </a:xfrm>
          <a:prstGeom prst="rect">
            <a:avLst/>
          </a:prstGeom>
        </p:spPr>
      </p:pic>
      <p:sp>
        <p:nvSpPr>
          <p:cNvPr id="4" name="Rectangle 3">
            <a:extLst>
              <a:ext uri="{FF2B5EF4-FFF2-40B4-BE49-F238E27FC236}">
                <a16:creationId xmlns:a16="http://schemas.microsoft.com/office/drawing/2014/main" id="{9FE08978-69A1-7744-A78A-B62DC7853F31}"/>
              </a:ext>
            </a:extLst>
          </p:cNvPr>
          <p:cNvSpPr/>
          <p:nvPr/>
        </p:nvSpPr>
        <p:spPr>
          <a:xfrm>
            <a:off x="515679" y="1471572"/>
            <a:ext cx="6096000" cy="1938992"/>
          </a:xfrm>
          <a:prstGeom prst="rect">
            <a:avLst/>
          </a:prstGeom>
        </p:spPr>
        <p:txBody>
          <a:bodyPr>
            <a:spAutoFit/>
          </a:bodyPr>
          <a:lstStyle/>
          <a:p>
            <a:r>
              <a:rPr lang="en-US" sz="2400" dirty="0">
                <a:latin typeface="DroidSerif"/>
              </a:rPr>
              <a:t>The number of sequenced reads mapped to a gene depends on</a:t>
            </a:r>
          </a:p>
          <a:p>
            <a:endParaRPr lang="en-US" sz="2400" dirty="0"/>
          </a:p>
          <a:p>
            <a:pPr marL="285750" indent="-285750">
              <a:buFont typeface="Arial" panose="020B0604020202020204" pitchFamily="34" charset="0"/>
              <a:buChar char="•"/>
            </a:pPr>
            <a:r>
              <a:rPr lang="en-US" sz="2400" dirty="0">
                <a:latin typeface="DroidSerif"/>
              </a:rPr>
              <a:t>Gene Length</a:t>
            </a:r>
          </a:p>
          <a:p>
            <a:pPr marL="285750" indent="-285750">
              <a:buFont typeface="Arial" panose="020B0604020202020204" pitchFamily="34" charset="0"/>
              <a:buChar char="•"/>
            </a:pPr>
            <a:r>
              <a:rPr lang="en-US" sz="2400" dirty="0"/>
              <a:t>Sequencing depth </a:t>
            </a:r>
            <a:r>
              <a:rPr lang="en-US" sz="2400" dirty="0">
                <a:latin typeface="DroidSerif"/>
              </a:rPr>
              <a:t> </a:t>
            </a:r>
            <a:endParaRPr lang="en-US" sz="2400" dirty="0">
              <a:effectLst/>
            </a:endParaRPr>
          </a:p>
        </p:txBody>
      </p:sp>
    </p:spTree>
    <p:extLst>
      <p:ext uri="{BB962C8B-B14F-4D97-AF65-F5344CB8AC3E}">
        <p14:creationId xmlns:p14="http://schemas.microsoft.com/office/powerpoint/2010/main" val="3296334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Normalization</a:t>
            </a:r>
          </a:p>
        </p:txBody>
      </p:sp>
      <p:pic>
        <p:nvPicPr>
          <p:cNvPr id="4" name="Picture 3" descr="A close up of a screen&#10;&#10;Description automatically generated">
            <a:extLst>
              <a:ext uri="{FF2B5EF4-FFF2-40B4-BE49-F238E27FC236}">
                <a16:creationId xmlns:a16="http://schemas.microsoft.com/office/drawing/2014/main" id="{E2A66A24-335A-874E-B550-557BC42839CD}"/>
              </a:ext>
            </a:extLst>
          </p:cNvPr>
          <p:cNvPicPr>
            <a:picLocks noChangeAspect="1"/>
          </p:cNvPicPr>
          <p:nvPr/>
        </p:nvPicPr>
        <p:blipFill>
          <a:blip r:embed="rId3"/>
          <a:stretch>
            <a:fillRect/>
          </a:stretch>
        </p:blipFill>
        <p:spPr>
          <a:xfrm>
            <a:off x="6484939" y="888329"/>
            <a:ext cx="4843143" cy="4901797"/>
          </a:xfrm>
          <a:prstGeom prst="rect">
            <a:avLst/>
          </a:prstGeom>
        </p:spPr>
      </p:pic>
      <p:sp>
        <p:nvSpPr>
          <p:cNvPr id="5" name="Rectangle 4">
            <a:extLst>
              <a:ext uri="{FF2B5EF4-FFF2-40B4-BE49-F238E27FC236}">
                <a16:creationId xmlns:a16="http://schemas.microsoft.com/office/drawing/2014/main" id="{A7479F47-F8AA-664C-8843-C1C3CE01566F}"/>
              </a:ext>
            </a:extLst>
          </p:cNvPr>
          <p:cNvSpPr/>
          <p:nvPr/>
        </p:nvSpPr>
        <p:spPr>
          <a:xfrm>
            <a:off x="515679" y="1471572"/>
            <a:ext cx="6096000" cy="2677656"/>
          </a:xfrm>
          <a:prstGeom prst="rect">
            <a:avLst/>
          </a:prstGeom>
        </p:spPr>
        <p:txBody>
          <a:bodyPr>
            <a:spAutoFit/>
          </a:bodyPr>
          <a:lstStyle/>
          <a:p>
            <a:r>
              <a:rPr lang="en-US" sz="2400" dirty="0">
                <a:latin typeface="DroidSerif"/>
              </a:rPr>
              <a:t>The number of sequenced reads mapped to a gene depends on</a:t>
            </a:r>
          </a:p>
          <a:p>
            <a:endParaRPr lang="en-US" sz="2400" dirty="0"/>
          </a:p>
          <a:p>
            <a:pPr marL="285750" indent="-285750">
              <a:buFont typeface="Arial" panose="020B0604020202020204" pitchFamily="34" charset="0"/>
              <a:buChar char="•"/>
            </a:pPr>
            <a:r>
              <a:rPr lang="en-US" sz="2400" dirty="0">
                <a:latin typeface="DroidSerif"/>
              </a:rPr>
              <a:t>Gene Length</a:t>
            </a:r>
          </a:p>
          <a:p>
            <a:pPr marL="285750" indent="-285750">
              <a:buFont typeface="Arial" panose="020B0604020202020204" pitchFamily="34" charset="0"/>
              <a:buChar char="•"/>
            </a:pPr>
            <a:r>
              <a:rPr lang="en-US" sz="2400" dirty="0"/>
              <a:t>Sequencing depth </a:t>
            </a:r>
          </a:p>
          <a:p>
            <a:pPr marL="285750" indent="-285750">
              <a:buFont typeface="Arial" panose="020B0604020202020204" pitchFamily="34" charset="0"/>
              <a:buChar char="•"/>
            </a:pPr>
            <a:r>
              <a:rPr lang="en-US" sz="2400" dirty="0"/>
              <a:t>The expression level of other genes in the sample </a:t>
            </a:r>
            <a:r>
              <a:rPr lang="en-US" sz="2400" dirty="0">
                <a:latin typeface="DroidSerif"/>
              </a:rPr>
              <a:t> </a:t>
            </a:r>
            <a:endParaRPr lang="en-US" sz="2400" dirty="0">
              <a:effectLst/>
            </a:endParaRPr>
          </a:p>
        </p:txBody>
      </p:sp>
    </p:spTree>
    <p:extLst>
      <p:ext uri="{BB962C8B-B14F-4D97-AF65-F5344CB8AC3E}">
        <p14:creationId xmlns:p14="http://schemas.microsoft.com/office/powerpoint/2010/main" val="2810932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Normalization</a:t>
            </a:r>
          </a:p>
        </p:txBody>
      </p:sp>
      <p:pic>
        <p:nvPicPr>
          <p:cNvPr id="4" name="Picture 3" descr="A close up of a screen&#10;&#10;Description automatically generated">
            <a:extLst>
              <a:ext uri="{FF2B5EF4-FFF2-40B4-BE49-F238E27FC236}">
                <a16:creationId xmlns:a16="http://schemas.microsoft.com/office/drawing/2014/main" id="{E2A66A24-335A-874E-B550-557BC42839CD}"/>
              </a:ext>
            </a:extLst>
          </p:cNvPr>
          <p:cNvPicPr>
            <a:picLocks noChangeAspect="1"/>
          </p:cNvPicPr>
          <p:nvPr/>
        </p:nvPicPr>
        <p:blipFill>
          <a:blip r:embed="rId2"/>
          <a:stretch>
            <a:fillRect/>
          </a:stretch>
        </p:blipFill>
        <p:spPr>
          <a:xfrm>
            <a:off x="6551610" y="888329"/>
            <a:ext cx="4843143" cy="4901797"/>
          </a:xfrm>
          <a:prstGeom prst="rect">
            <a:avLst/>
          </a:prstGeom>
        </p:spPr>
      </p:pic>
      <p:sp>
        <p:nvSpPr>
          <p:cNvPr id="5" name="Rectangle 4">
            <a:extLst>
              <a:ext uri="{FF2B5EF4-FFF2-40B4-BE49-F238E27FC236}">
                <a16:creationId xmlns:a16="http://schemas.microsoft.com/office/drawing/2014/main" id="{A7479F47-F8AA-664C-8843-C1C3CE01566F}"/>
              </a:ext>
            </a:extLst>
          </p:cNvPr>
          <p:cNvSpPr/>
          <p:nvPr/>
        </p:nvSpPr>
        <p:spPr>
          <a:xfrm>
            <a:off x="515679" y="1471572"/>
            <a:ext cx="6096000" cy="3416320"/>
          </a:xfrm>
          <a:prstGeom prst="rect">
            <a:avLst/>
          </a:prstGeom>
        </p:spPr>
        <p:txBody>
          <a:bodyPr>
            <a:spAutoFit/>
          </a:bodyPr>
          <a:lstStyle/>
          <a:p>
            <a:r>
              <a:rPr lang="en-US" sz="2400" dirty="0">
                <a:latin typeface="DroidSerif"/>
              </a:rPr>
              <a:t>The number of sequenced reads mapped to a gene depends on</a:t>
            </a:r>
          </a:p>
          <a:p>
            <a:endParaRPr lang="en-US" sz="2400" dirty="0"/>
          </a:p>
          <a:p>
            <a:pPr marL="285750" indent="-285750">
              <a:buFont typeface="Arial" panose="020B0604020202020204" pitchFamily="34" charset="0"/>
              <a:buChar char="•"/>
            </a:pPr>
            <a:r>
              <a:rPr lang="en-US" sz="2400" dirty="0">
                <a:latin typeface="DroidSerif"/>
              </a:rPr>
              <a:t>Gene Length</a:t>
            </a:r>
          </a:p>
          <a:p>
            <a:pPr marL="285750" indent="-285750">
              <a:buFont typeface="Arial" panose="020B0604020202020204" pitchFamily="34" charset="0"/>
              <a:buChar char="•"/>
            </a:pPr>
            <a:r>
              <a:rPr lang="en-US" sz="2400" dirty="0"/>
              <a:t>Sequencing depth </a:t>
            </a:r>
          </a:p>
          <a:p>
            <a:pPr marL="285750" indent="-285750">
              <a:buFont typeface="Arial" panose="020B0604020202020204" pitchFamily="34" charset="0"/>
              <a:buChar char="•"/>
            </a:pPr>
            <a:r>
              <a:rPr lang="en-US" sz="2400" dirty="0"/>
              <a:t>The expression level of other genes in the sample </a:t>
            </a:r>
            <a:r>
              <a:rPr lang="en-US" sz="2400" dirty="0">
                <a:latin typeface="DroidSerif"/>
              </a:rPr>
              <a:t> </a:t>
            </a:r>
          </a:p>
          <a:p>
            <a:pPr marL="285750" indent="-285750">
              <a:buFont typeface="Arial" panose="020B0604020202020204" pitchFamily="34" charset="0"/>
              <a:buChar char="•"/>
            </a:pPr>
            <a:r>
              <a:rPr lang="en-US" sz="2400" b="1" dirty="0"/>
              <a:t>It's own expression level </a:t>
            </a:r>
            <a:endParaRPr lang="en-US" sz="2400" dirty="0">
              <a:latin typeface="DroidSerif"/>
            </a:endParaRPr>
          </a:p>
          <a:p>
            <a:pPr marL="285750" indent="-285750">
              <a:buFont typeface="Arial" panose="020B0604020202020204" pitchFamily="34" charset="0"/>
              <a:buChar char="•"/>
            </a:pPr>
            <a:endParaRPr lang="en-US" sz="2400" dirty="0">
              <a:effectLst/>
            </a:endParaRPr>
          </a:p>
        </p:txBody>
      </p:sp>
      <p:sp>
        <p:nvSpPr>
          <p:cNvPr id="6" name="TextBox 5">
            <a:extLst>
              <a:ext uri="{FF2B5EF4-FFF2-40B4-BE49-F238E27FC236}">
                <a16:creationId xmlns:a16="http://schemas.microsoft.com/office/drawing/2014/main" id="{E713719A-0625-6D42-A83D-6813744CDF30}"/>
              </a:ext>
            </a:extLst>
          </p:cNvPr>
          <p:cNvSpPr txBox="1"/>
          <p:nvPr/>
        </p:nvSpPr>
        <p:spPr>
          <a:xfrm>
            <a:off x="615470" y="6142536"/>
            <a:ext cx="7783413" cy="461665"/>
          </a:xfrm>
          <a:prstGeom prst="rect">
            <a:avLst/>
          </a:prstGeom>
          <a:noFill/>
        </p:spPr>
        <p:txBody>
          <a:bodyPr wrap="none" rtlCol="0">
            <a:spAutoFit/>
          </a:bodyPr>
          <a:lstStyle/>
          <a:p>
            <a:r>
              <a:rPr lang="en-US" sz="2400" dirty="0"/>
              <a:t>Normalization eliminates the factors that are not of interest! </a:t>
            </a:r>
          </a:p>
        </p:txBody>
      </p:sp>
    </p:spTree>
    <p:extLst>
      <p:ext uri="{BB962C8B-B14F-4D97-AF65-F5344CB8AC3E}">
        <p14:creationId xmlns:p14="http://schemas.microsoft.com/office/powerpoint/2010/main" val="1970859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80386" y="54316"/>
            <a:ext cx="10515600" cy="840828"/>
          </a:xfrm>
        </p:spPr>
        <p:txBody>
          <a:bodyPr>
            <a:normAutofit/>
          </a:bodyPr>
          <a:lstStyle/>
          <a:p>
            <a:r>
              <a:rPr lang="en-US" dirty="0">
                <a:solidFill>
                  <a:schemeClr val="accent1"/>
                </a:solidFill>
              </a:rPr>
              <a:t>Normalization methods</a:t>
            </a:r>
          </a:p>
        </p:txBody>
      </p:sp>
      <p:graphicFrame>
        <p:nvGraphicFramePr>
          <p:cNvPr id="5" name="Table 4">
            <a:extLst>
              <a:ext uri="{FF2B5EF4-FFF2-40B4-BE49-F238E27FC236}">
                <a16:creationId xmlns:a16="http://schemas.microsoft.com/office/drawing/2014/main" id="{9B1CD856-425A-A849-9391-ABCD69331518}"/>
              </a:ext>
            </a:extLst>
          </p:cNvPr>
          <p:cNvGraphicFramePr>
            <a:graphicFrameLocks noGrp="1"/>
          </p:cNvGraphicFramePr>
          <p:nvPr>
            <p:extLst>
              <p:ext uri="{D42A27DB-BD31-4B8C-83A1-F6EECF244321}">
                <p14:modId xmlns:p14="http://schemas.microsoft.com/office/powerpoint/2010/main" val="143187232"/>
              </p:ext>
            </p:extLst>
          </p:nvPr>
        </p:nvGraphicFramePr>
        <p:xfrm>
          <a:off x="278295" y="895144"/>
          <a:ext cx="11555896" cy="4909474"/>
        </p:xfrm>
        <a:graphic>
          <a:graphicData uri="http://schemas.openxmlformats.org/drawingml/2006/table">
            <a:tbl>
              <a:tblPr/>
              <a:tblGrid>
                <a:gridCol w="2888974">
                  <a:extLst>
                    <a:ext uri="{9D8B030D-6E8A-4147-A177-3AD203B41FA5}">
                      <a16:colId xmlns:a16="http://schemas.microsoft.com/office/drawing/2014/main" val="227396932"/>
                    </a:ext>
                  </a:extLst>
                </a:gridCol>
                <a:gridCol w="2888974">
                  <a:extLst>
                    <a:ext uri="{9D8B030D-6E8A-4147-A177-3AD203B41FA5}">
                      <a16:colId xmlns:a16="http://schemas.microsoft.com/office/drawing/2014/main" val="4223891904"/>
                    </a:ext>
                  </a:extLst>
                </a:gridCol>
                <a:gridCol w="2888974">
                  <a:extLst>
                    <a:ext uri="{9D8B030D-6E8A-4147-A177-3AD203B41FA5}">
                      <a16:colId xmlns:a16="http://schemas.microsoft.com/office/drawing/2014/main" val="1723963363"/>
                    </a:ext>
                  </a:extLst>
                </a:gridCol>
                <a:gridCol w="2888974">
                  <a:extLst>
                    <a:ext uri="{9D8B030D-6E8A-4147-A177-3AD203B41FA5}">
                      <a16:colId xmlns:a16="http://schemas.microsoft.com/office/drawing/2014/main" val="1240332707"/>
                    </a:ext>
                  </a:extLst>
                </a:gridCol>
              </a:tblGrid>
              <a:tr h="311612">
                <a:tc>
                  <a:txBody>
                    <a:bodyPr/>
                    <a:lstStyle/>
                    <a:p>
                      <a:r>
                        <a:rPr lang="en-US" sz="1600" b="1" dirty="0">
                          <a:effectLst/>
                        </a:rPr>
                        <a:t>Normalization method</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5">
                        <a:lumMod val="40000"/>
                        <a:lumOff val="60000"/>
                      </a:schemeClr>
                    </a:solidFill>
                  </a:tcPr>
                </a:tc>
                <a:tc>
                  <a:txBody>
                    <a:bodyPr/>
                    <a:lstStyle/>
                    <a:p>
                      <a:r>
                        <a:rPr lang="en-US" sz="1600" b="1" dirty="0">
                          <a:effectLst/>
                        </a:rPr>
                        <a:t>Description</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5">
                        <a:lumMod val="40000"/>
                        <a:lumOff val="60000"/>
                      </a:schemeClr>
                    </a:solidFill>
                  </a:tcPr>
                </a:tc>
                <a:tc>
                  <a:txBody>
                    <a:bodyPr/>
                    <a:lstStyle/>
                    <a:p>
                      <a:r>
                        <a:rPr lang="en-US" sz="1600" b="1" dirty="0">
                          <a:effectLst/>
                        </a:rPr>
                        <a:t>Accounted factors</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5">
                        <a:lumMod val="40000"/>
                        <a:lumOff val="60000"/>
                      </a:schemeClr>
                    </a:solidFill>
                  </a:tcPr>
                </a:tc>
                <a:tc>
                  <a:txBody>
                    <a:bodyPr/>
                    <a:lstStyle/>
                    <a:p>
                      <a:r>
                        <a:rPr lang="en-US" sz="1600" b="1" dirty="0">
                          <a:effectLst/>
                        </a:rPr>
                        <a:t>For Differential Expression?</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355345929"/>
                  </a:ext>
                </a:extLst>
              </a:tr>
              <a:tr h="1112900">
                <a:tc>
                  <a:txBody>
                    <a:bodyPr/>
                    <a:lstStyle/>
                    <a:p>
                      <a:r>
                        <a:rPr lang="en-US" sz="1600" b="1">
                          <a:effectLst/>
                        </a:rPr>
                        <a:t>CPM</a:t>
                      </a:r>
                      <a:r>
                        <a:rPr lang="en-US" sz="1600">
                          <a:effectLst/>
                        </a:rPr>
                        <a:t> (counts per million)</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r>
                        <a:rPr lang="en-US" sz="1600" dirty="0">
                          <a:effectLst/>
                        </a:rPr>
                        <a:t>counts scaled by total number of reads in a sample</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r>
                        <a:rPr lang="en-US" sz="1600">
                          <a:effectLst/>
                        </a:rPr>
                        <a:t>sequencing depth</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r>
                        <a:rPr lang="en-US" sz="1600" dirty="0">
                          <a:effectLst/>
                        </a:rPr>
                        <a:t>NO</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2342136104"/>
                  </a:ext>
                </a:extLst>
              </a:tr>
              <a:tr h="1112196">
                <a:tc>
                  <a:txBody>
                    <a:bodyPr/>
                    <a:lstStyle/>
                    <a:p>
                      <a:r>
                        <a:rPr lang="en-US" sz="1600" b="1">
                          <a:effectLst/>
                        </a:rPr>
                        <a:t>TPM</a:t>
                      </a:r>
                      <a:r>
                        <a:rPr lang="en-US" sz="1600">
                          <a:effectLst/>
                        </a:rPr>
                        <a:t> (transcripts per kilobase million)</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r>
                        <a:rPr lang="en-US" sz="1600" dirty="0">
                          <a:effectLst/>
                        </a:rPr>
                        <a:t>counts per length of transcript (kb) per million reads mapped</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r>
                        <a:rPr lang="en-US" sz="1600">
                          <a:effectLst/>
                        </a:rPr>
                        <a:t>sequencing depth and gene length</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r>
                        <a:rPr lang="en-US" sz="1600" dirty="0">
                          <a:effectLst/>
                        </a:rPr>
                        <a:t>NO</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1894694330"/>
                  </a:ext>
                </a:extLst>
              </a:tr>
              <a:tr h="1112900">
                <a:tc>
                  <a:txBody>
                    <a:bodyPr/>
                    <a:lstStyle/>
                    <a:p>
                      <a:r>
                        <a:rPr lang="en-US" sz="1600" b="1">
                          <a:effectLst/>
                        </a:rPr>
                        <a:t>RPKM/FPKM</a:t>
                      </a:r>
                      <a:r>
                        <a:rPr lang="en-US" sz="1600">
                          <a:effectLst/>
                        </a:rPr>
                        <a:t> (reads/fragments per kilobase of exon per million reads/fragments mapped)</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r>
                        <a:rPr lang="en-US" sz="1600">
                          <a:effectLst/>
                        </a:rPr>
                        <a:t>similar to TPM</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r>
                        <a:rPr lang="en-US" sz="1600">
                          <a:effectLst/>
                        </a:rPr>
                        <a:t>sequencing depth and gene length</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r>
                        <a:rPr lang="en-US" sz="1600" dirty="0">
                          <a:effectLst/>
                        </a:rPr>
                        <a:t>NO</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2658177359"/>
                  </a:ext>
                </a:extLst>
              </a:tr>
              <a:tr h="1246447">
                <a:tc>
                  <a:txBody>
                    <a:bodyPr/>
                    <a:lstStyle/>
                    <a:p>
                      <a:r>
                        <a:rPr lang="en-US" sz="1600">
                          <a:effectLst/>
                        </a:rPr>
                        <a:t>DESeq2’s </a:t>
                      </a:r>
                      <a:r>
                        <a:rPr lang="en-US" sz="1600" b="1">
                          <a:effectLst/>
                        </a:rPr>
                        <a:t>median of ratios</a:t>
                      </a:r>
                      <a:r>
                        <a:rPr lang="en-US" sz="1600">
                          <a:effectLst/>
                        </a:rPr>
                        <a:t> [</a:t>
                      </a:r>
                      <a:r>
                        <a:rPr lang="en-US" sz="1600" u="none" strike="noStrike">
                          <a:solidFill>
                            <a:srgbClr val="1E6BB8"/>
                          </a:solidFill>
                          <a:effectLst/>
                          <a:hlinkClick r:id="rId2"/>
                        </a:rPr>
                        <a:t>1</a:t>
                      </a:r>
                      <a:r>
                        <a:rPr lang="en-US" sz="1600">
                          <a:effectLst/>
                        </a:rPr>
                        <a:t>]</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r>
                        <a:rPr lang="en-US" sz="1600">
                          <a:effectLst/>
                        </a:rPr>
                        <a:t>counts divided by sample-specific size factors determined by median ratio of gene counts relative to geometric mean per gene</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r>
                        <a:rPr lang="en-US" sz="1600">
                          <a:effectLst/>
                        </a:rPr>
                        <a:t>sequencing depth and RNA composition</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r>
                        <a:rPr lang="en-US" sz="1600" dirty="0">
                          <a:effectLst/>
                        </a:rPr>
                        <a:t>YES</a:t>
                      </a:r>
                    </a:p>
                  </a:txBody>
                  <a:tcPr marL="40667" marR="40667" marT="20333" marB="20333"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761081702"/>
                  </a:ext>
                </a:extLst>
              </a:tr>
            </a:tbl>
          </a:graphicData>
        </a:graphic>
      </p:graphicFrame>
      <p:sp>
        <p:nvSpPr>
          <p:cNvPr id="6" name="TextBox 5">
            <a:extLst>
              <a:ext uri="{FF2B5EF4-FFF2-40B4-BE49-F238E27FC236}">
                <a16:creationId xmlns:a16="http://schemas.microsoft.com/office/drawing/2014/main" id="{542ECD16-4A5D-224A-A05F-D6CCE315FC6F}"/>
              </a:ext>
            </a:extLst>
          </p:cNvPr>
          <p:cNvSpPr txBox="1"/>
          <p:nvPr/>
        </p:nvSpPr>
        <p:spPr>
          <a:xfrm>
            <a:off x="7365443" y="6423080"/>
            <a:ext cx="4395562" cy="369332"/>
          </a:xfrm>
          <a:prstGeom prst="rect">
            <a:avLst/>
          </a:prstGeom>
          <a:noFill/>
        </p:spPr>
        <p:txBody>
          <a:bodyPr wrap="none" rtlCol="0">
            <a:spAutoFit/>
          </a:bodyPr>
          <a:lstStyle/>
          <a:p>
            <a:r>
              <a:rPr lang="en-US" dirty="0">
                <a:hlinkClick r:id="rId3"/>
              </a:rPr>
              <a:t>https://hbctraining.github.io/DGE_workshop</a:t>
            </a:r>
            <a:endParaRPr lang="en-US" dirty="0"/>
          </a:p>
        </p:txBody>
      </p:sp>
    </p:spTree>
    <p:extLst>
      <p:ext uri="{BB962C8B-B14F-4D97-AF65-F5344CB8AC3E}">
        <p14:creationId xmlns:p14="http://schemas.microsoft.com/office/powerpoint/2010/main" val="1570692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178130" y="157483"/>
            <a:ext cx="10515600" cy="840828"/>
          </a:xfrm>
        </p:spPr>
        <p:txBody>
          <a:bodyPr>
            <a:normAutofit/>
          </a:bodyPr>
          <a:lstStyle/>
          <a:p>
            <a:r>
              <a:rPr lang="en-US" dirty="0">
                <a:solidFill>
                  <a:schemeClr val="accent1"/>
                </a:solidFill>
              </a:rPr>
              <a:t>Today we will cover RNA sequencing </a:t>
            </a:r>
          </a:p>
        </p:txBody>
      </p:sp>
      <p:sp>
        <p:nvSpPr>
          <p:cNvPr id="11" name="Rectangle 10">
            <a:extLst>
              <a:ext uri="{FF2B5EF4-FFF2-40B4-BE49-F238E27FC236}">
                <a16:creationId xmlns:a16="http://schemas.microsoft.com/office/drawing/2014/main" id="{3B201C8B-2D62-C242-9D32-4BD959B8DD91}"/>
              </a:ext>
            </a:extLst>
          </p:cNvPr>
          <p:cNvSpPr/>
          <p:nvPr/>
        </p:nvSpPr>
        <p:spPr>
          <a:xfrm>
            <a:off x="4318658" y="6441167"/>
            <a:ext cx="9041081" cy="369332"/>
          </a:xfrm>
          <a:prstGeom prst="rect">
            <a:avLst/>
          </a:prstGeom>
        </p:spPr>
        <p:txBody>
          <a:bodyPr wrap="square">
            <a:spAutoFit/>
          </a:bodyPr>
          <a:lstStyle/>
          <a:p>
            <a:r>
              <a:rPr lang="en-US" dirty="0"/>
              <a:t>https://i0.wp.com/science-</a:t>
            </a:r>
            <a:r>
              <a:rPr lang="en-US" dirty="0" err="1"/>
              <a:t>explained.com</a:t>
            </a:r>
            <a:r>
              <a:rPr lang="en-US" dirty="0"/>
              <a:t>/wp-content/uploads/2013/08/</a:t>
            </a:r>
            <a:r>
              <a:rPr lang="en-US" dirty="0" err="1"/>
              <a:t>Cell.jpg</a:t>
            </a:r>
            <a:endParaRPr lang="en-US" dirty="0"/>
          </a:p>
        </p:txBody>
      </p:sp>
      <p:pic>
        <p:nvPicPr>
          <p:cNvPr id="5" name="Picture 4" descr="Picture of a cell, with cell nucleous, DNA, RNA and protein">
            <a:extLst>
              <a:ext uri="{FF2B5EF4-FFF2-40B4-BE49-F238E27FC236}">
                <a16:creationId xmlns:a16="http://schemas.microsoft.com/office/drawing/2014/main" id="{A0EAC546-3DA8-B045-B3CD-78A30F6065FD}"/>
              </a:ext>
            </a:extLst>
          </p:cNvPr>
          <p:cNvPicPr>
            <a:picLocks noChangeAspect="1"/>
          </p:cNvPicPr>
          <p:nvPr/>
        </p:nvPicPr>
        <p:blipFill>
          <a:blip r:embed="rId2"/>
          <a:stretch>
            <a:fillRect/>
          </a:stretch>
        </p:blipFill>
        <p:spPr>
          <a:xfrm>
            <a:off x="4234063" y="1986031"/>
            <a:ext cx="3711510" cy="2273300"/>
          </a:xfrm>
          <a:prstGeom prst="rect">
            <a:avLst/>
          </a:prstGeom>
        </p:spPr>
      </p:pic>
      <p:sp>
        <p:nvSpPr>
          <p:cNvPr id="8" name="TextBox 7">
            <a:extLst>
              <a:ext uri="{FF2B5EF4-FFF2-40B4-BE49-F238E27FC236}">
                <a16:creationId xmlns:a16="http://schemas.microsoft.com/office/drawing/2014/main" id="{36384D0C-AFAF-FD45-9AE6-84AA7EF50890}"/>
              </a:ext>
            </a:extLst>
          </p:cNvPr>
          <p:cNvSpPr txBox="1"/>
          <p:nvPr/>
        </p:nvSpPr>
        <p:spPr>
          <a:xfrm>
            <a:off x="1089155" y="1452720"/>
            <a:ext cx="1770036" cy="369332"/>
          </a:xfrm>
          <a:prstGeom prst="rect">
            <a:avLst/>
          </a:prstGeom>
          <a:noFill/>
        </p:spPr>
        <p:txBody>
          <a:bodyPr wrap="none" rtlCol="0">
            <a:spAutoFit/>
          </a:bodyPr>
          <a:lstStyle/>
          <a:p>
            <a:r>
              <a:rPr lang="en-US" b="1" dirty="0"/>
              <a:t>DNA Sequencing</a:t>
            </a:r>
          </a:p>
        </p:txBody>
      </p:sp>
      <p:sp>
        <p:nvSpPr>
          <p:cNvPr id="9" name="TextBox 8">
            <a:extLst>
              <a:ext uri="{FF2B5EF4-FFF2-40B4-BE49-F238E27FC236}">
                <a16:creationId xmlns:a16="http://schemas.microsoft.com/office/drawing/2014/main" id="{AC4972B9-2041-DF4D-AACA-62E5922A571D}"/>
              </a:ext>
            </a:extLst>
          </p:cNvPr>
          <p:cNvSpPr txBox="1"/>
          <p:nvPr/>
        </p:nvSpPr>
        <p:spPr>
          <a:xfrm>
            <a:off x="463481" y="2070615"/>
            <a:ext cx="355005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Fixed copy of a gene per cell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Analysis goal: </a:t>
            </a:r>
          </a:p>
          <a:p>
            <a:r>
              <a:rPr lang="en-US" dirty="0"/>
              <a:t>     Variant calling and interpretation</a:t>
            </a:r>
          </a:p>
        </p:txBody>
      </p:sp>
      <p:sp>
        <p:nvSpPr>
          <p:cNvPr id="12" name="TextBox 11">
            <a:extLst>
              <a:ext uri="{FF2B5EF4-FFF2-40B4-BE49-F238E27FC236}">
                <a16:creationId xmlns:a16="http://schemas.microsoft.com/office/drawing/2014/main" id="{1087AC03-D795-4C4F-B003-D64A87E09099}"/>
              </a:ext>
            </a:extLst>
          </p:cNvPr>
          <p:cNvSpPr txBox="1"/>
          <p:nvPr/>
        </p:nvSpPr>
        <p:spPr>
          <a:xfrm>
            <a:off x="9316396" y="1840201"/>
            <a:ext cx="1754006" cy="369332"/>
          </a:xfrm>
          <a:prstGeom prst="rect">
            <a:avLst/>
          </a:prstGeom>
          <a:noFill/>
        </p:spPr>
        <p:txBody>
          <a:bodyPr wrap="none" rtlCol="0">
            <a:spAutoFit/>
          </a:bodyPr>
          <a:lstStyle/>
          <a:p>
            <a:r>
              <a:rPr lang="en-US" b="1" dirty="0"/>
              <a:t>RNA Sequencing</a:t>
            </a:r>
          </a:p>
        </p:txBody>
      </p:sp>
      <p:sp>
        <p:nvSpPr>
          <p:cNvPr id="14" name="Multiply 13">
            <a:extLst>
              <a:ext uri="{FF2B5EF4-FFF2-40B4-BE49-F238E27FC236}">
                <a16:creationId xmlns:a16="http://schemas.microsoft.com/office/drawing/2014/main" id="{6C0E7D48-634A-7A47-9E4B-ECFA9BE154AE}"/>
              </a:ext>
            </a:extLst>
          </p:cNvPr>
          <p:cNvSpPr/>
          <p:nvPr/>
        </p:nvSpPr>
        <p:spPr>
          <a:xfrm>
            <a:off x="463481" y="707051"/>
            <a:ext cx="3345419" cy="4278741"/>
          </a:xfrm>
          <a:prstGeom prst="mathMultiply">
            <a:avLst>
              <a:gd name="adj1" fmla="val 1429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AC74751-E3F8-6E4D-8EC1-43D43C786E24}"/>
              </a:ext>
            </a:extLst>
          </p:cNvPr>
          <p:cNvSpPr txBox="1"/>
          <p:nvPr/>
        </p:nvSpPr>
        <p:spPr>
          <a:xfrm>
            <a:off x="8166099" y="2908300"/>
            <a:ext cx="363166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Copy of a gene (mRNA) per cell depends on gene expression</a:t>
            </a:r>
          </a:p>
          <a:p>
            <a:endParaRPr lang="en-US" dirty="0"/>
          </a:p>
          <a:p>
            <a:pPr marL="285750" indent="-285750">
              <a:buFont typeface="Arial" panose="020B0604020202020204" pitchFamily="34" charset="0"/>
              <a:buChar char="•"/>
            </a:pPr>
            <a:r>
              <a:rPr lang="en-US" dirty="0"/>
              <a:t>Analysis goal: </a:t>
            </a:r>
          </a:p>
          <a:p>
            <a:pPr marL="742950" lvl="1" indent="-285750">
              <a:buFont typeface="Arial" panose="020B0604020202020204" pitchFamily="34" charset="0"/>
              <a:buChar char="•"/>
            </a:pPr>
            <a:r>
              <a:rPr lang="en-US" dirty="0"/>
              <a:t>Bulk : Differential expression</a:t>
            </a:r>
          </a:p>
          <a:p>
            <a:pPr marL="742950" lvl="1" indent="-285750">
              <a:buFont typeface="Arial" panose="020B0604020202020204" pitchFamily="34" charset="0"/>
              <a:buChar char="•"/>
            </a:pPr>
            <a:r>
              <a:rPr lang="en-US" dirty="0"/>
              <a:t>Single cell : Quantify different cell populations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239411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Unsupervised Clustering</a:t>
            </a:r>
          </a:p>
        </p:txBody>
      </p:sp>
      <p:pic>
        <p:nvPicPr>
          <p:cNvPr id="5" name="Picture 4" descr="A close up of a sign&#10;&#10;Description automatically generated">
            <a:extLst>
              <a:ext uri="{FF2B5EF4-FFF2-40B4-BE49-F238E27FC236}">
                <a16:creationId xmlns:a16="http://schemas.microsoft.com/office/drawing/2014/main" id="{FA74125B-0A86-4844-9143-CAB48DF2A41D}"/>
              </a:ext>
            </a:extLst>
          </p:cNvPr>
          <p:cNvPicPr>
            <a:picLocks noChangeAspect="1"/>
          </p:cNvPicPr>
          <p:nvPr/>
        </p:nvPicPr>
        <p:blipFill>
          <a:blip r:embed="rId2"/>
          <a:stretch>
            <a:fillRect/>
          </a:stretch>
        </p:blipFill>
        <p:spPr>
          <a:xfrm>
            <a:off x="1200890" y="1288727"/>
            <a:ext cx="5207000" cy="2743200"/>
          </a:xfrm>
          <a:prstGeom prst="rect">
            <a:avLst/>
          </a:prstGeom>
        </p:spPr>
      </p:pic>
    </p:spTree>
    <p:extLst>
      <p:ext uri="{BB962C8B-B14F-4D97-AF65-F5344CB8AC3E}">
        <p14:creationId xmlns:p14="http://schemas.microsoft.com/office/powerpoint/2010/main" val="4106865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Principle Component Analysis</a:t>
            </a:r>
          </a:p>
        </p:txBody>
      </p:sp>
      <p:sp>
        <p:nvSpPr>
          <p:cNvPr id="3" name="TextBox 2">
            <a:extLst>
              <a:ext uri="{FF2B5EF4-FFF2-40B4-BE49-F238E27FC236}">
                <a16:creationId xmlns:a16="http://schemas.microsoft.com/office/drawing/2014/main" id="{3EF27439-6B25-2A4A-B711-825DF5C550BC}"/>
              </a:ext>
            </a:extLst>
          </p:cNvPr>
          <p:cNvSpPr txBox="1"/>
          <p:nvPr/>
        </p:nvSpPr>
        <p:spPr>
          <a:xfrm>
            <a:off x="197226" y="965340"/>
            <a:ext cx="7119482" cy="369332"/>
          </a:xfrm>
          <a:prstGeom prst="rect">
            <a:avLst/>
          </a:prstGeom>
          <a:noFill/>
        </p:spPr>
        <p:txBody>
          <a:bodyPr wrap="square" rtlCol="0">
            <a:spAutoFit/>
          </a:bodyPr>
          <a:lstStyle/>
          <a:p>
            <a:r>
              <a:rPr lang="en-US" dirty="0"/>
              <a:t>Here is an example with three genes measured in many samples:</a:t>
            </a:r>
          </a:p>
        </p:txBody>
      </p:sp>
      <p:pic>
        <p:nvPicPr>
          <p:cNvPr id="6" name="Picture 5" descr="A close up of a map&#10;&#10;Description automatically generated">
            <a:extLst>
              <a:ext uri="{FF2B5EF4-FFF2-40B4-BE49-F238E27FC236}">
                <a16:creationId xmlns:a16="http://schemas.microsoft.com/office/drawing/2014/main" id="{7062467B-99BA-3344-81F6-BAE803376464}"/>
              </a:ext>
            </a:extLst>
          </p:cNvPr>
          <p:cNvPicPr>
            <a:picLocks noChangeAspect="1"/>
          </p:cNvPicPr>
          <p:nvPr/>
        </p:nvPicPr>
        <p:blipFill>
          <a:blip r:embed="rId2"/>
          <a:stretch>
            <a:fillRect/>
          </a:stretch>
        </p:blipFill>
        <p:spPr>
          <a:xfrm>
            <a:off x="346443" y="3517904"/>
            <a:ext cx="7874758" cy="3123629"/>
          </a:xfrm>
          <a:prstGeom prst="rect">
            <a:avLst/>
          </a:prstGeom>
        </p:spPr>
      </p:pic>
      <p:graphicFrame>
        <p:nvGraphicFramePr>
          <p:cNvPr id="4" name="Table 3">
            <a:extLst>
              <a:ext uri="{FF2B5EF4-FFF2-40B4-BE49-F238E27FC236}">
                <a16:creationId xmlns:a16="http://schemas.microsoft.com/office/drawing/2014/main" id="{E9B282CE-FD0C-4A4E-AA60-18901EDA69BA}"/>
              </a:ext>
            </a:extLst>
          </p:cNvPr>
          <p:cNvGraphicFramePr>
            <a:graphicFrameLocks noGrp="1"/>
          </p:cNvGraphicFramePr>
          <p:nvPr>
            <p:extLst>
              <p:ext uri="{D42A27DB-BD31-4B8C-83A1-F6EECF244321}">
                <p14:modId xmlns:p14="http://schemas.microsoft.com/office/powerpoint/2010/main" val="42020369"/>
              </p:ext>
            </p:extLst>
          </p:nvPr>
        </p:nvGraphicFramePr>
        <p:xfrm>
          <a:off x="585037" y="1437945"/>
          <a:ext cx="5273150" cy="1483360"/>
        </p:xfrm>
        <a:graphic>
          <a:graphicData uri="http://schemas.openxmlformats.org/drawingml/2006/table">
            <a:tbl>
              <a:tblPr firstRow="1" bandRow="1">
                <a:tableStyleId>{5C22544A-7EE6-4342-B048-85BDC9FD1C3A}</a:tableStyleId>
              </a:tblPr>
              <a:tblGrid>
                <a:gridCol w="1054630">
                  <a:extLst>
                    <a:ext uri="{9D8B030D-6E8A-4147-A177-3AD203B41FA5}">
                      <a16:colId xmlns:a16="http://schemas.microsoft.com/office/drawing/2014/main" val="3435458926"/>
                    </a:ext>
                  </a:extLst>
                </a:gridCol>
                <a:gridCol w="1054630">
                  <a:extLst>
                    <a:ext uri="{9D8B030D-6E8A-4147-A177-3AD203B41FA5}">
                      <a16:colId xmlns:a16="http://schemas.microsoft.com/office/drawing/2014/main" val="882647175"/>
                    </a:ext>
                  </a:extLst>
                </a:gridCol>
                <a:gridCol w="1054630">
                  <a:extLst>
                    <a:ext uri="{9D8B030D-6E8A-4147-A177-3AD203B41FA5}">
                      <a16:colId xmlns:a16="http://schemas.microsoft.com/office/drawing/2014/main" val="3656758118"/>
                    </a:ext>
                  </a:extLst>
                </a:gridCol>
                <a:gridCol w="1054630">
                  <a:extLst>
                    <a:ext uri="{9D8B030D-6E8A-4147-A177-3AD203B41FA5}">
                      <a16:colId xmlns:a16="http://schemas.microsoft.com/office/drawing/2014/main" val="1793323287"/>
                    </a:ext>
                  </a:extLst>
                </a:gridCol>
                <a:gridCol w="1054630">
                  <a:extLst>
                    <a:ext uri="{9D8B030D-6E8A-4147-A177-3AD203B41FA5}">
                      <a16:colId xmlns:a16="http://schemas.microsoft.com/office/drawing/2014/main" val="3503614471"/>
                    </a:ext>
                  </a:extLst>
                </a:gridCol>
              </a:tblGrid>
              <a:tr h="370840">
                <a:tc>
                  <a:txBody>
                    <a:bodyPr/>
                    <a:lstStyle/>
                    <a:p>
                      <a:r>
                        <a:rPr lang="en-US" dirty="0"/>
                        <a:t>Gene</a:t>
                      </a:r>
                    </a:p>
                  </a:txBody>
                  <a:tcPr/>
                </a:tc>
                <a:tc>
                  <a:txBody>
                    <a:bodyPr/>
                    <a:lstStyle/>
                    <a:p>
                      <a:r>
                        <a:rPr lang="en-US" dirty="0">
                          <a:solidFill>
                            <a:srgbClr val="92D050"/>
                          </a:solidFill>
                        </a:rPr>
                        <a:t>Sample 1</a:t>
                      </a:r>
                    </a:p>
                  </a:txBody>
                  <a:tcPr/>
                </a:tc>
                <a:tc>
                  <a:txBody>
                    <a:bodyPr/>
                    <a:lstStyle/>
                    <a:p>
                      <a:r>
                        <a:rPr lang="en-US" dirty="0">
                          <a:solidFill>
                            <a:srgbClr val="92D050"/>
                          </a:solidFill>
                        </a:rPr>
                        <a:t>Sample 2</a:t>
                      </a:r>
                    </a:p>
                  </a:txBody>
                  <a:tcPr/>
                </a:tc>
                <a:tc>
                  <a:txBody>
                    <a:bodyPr/>
                    <a:lstStyle/>
                    <a:p>
                      <a:r>
                        <a:rPr lang="en-US" dirty="0">
                          <a:solidFill>
                            <a:srgbClr val="FF0FFD"/>
                          </a:solidFill>
                        </a:rPr>
                        <a:t>Sample 3</a:t>
                      </a:r>
                    </a:p>
                  </a:txBody>
                  <a:tcPr/>
                </a:tc>
                <a:tc>
                  <a:txBody>
                    <a:bodyPr/>
                    <a:lstStyle/>
                    <a:p>
                      <a:r>
                        <a:rPr lang="en-US" dirty="0">
                          <a:solidFill>
                            <a:srgbClr val="FF0FFD"/>
                          </a:solidFill>
                        </a:rPr>
                        <a:t>Sample 4</a:t>
                      </a:r>
                    </a:p>
                  </a:txBody>
                  <a:tcPr/>
                </a:tc>
                <a:extLst>
                  <a:ext uri="{0D108BD9-81ED-4DB2-BD59-A6C34878D82A}">
                    <a16:rowId xmlns:a16="http://schemas.microsoft.com/office/drawing/2014/main" val="2695205963"/>
                  </a:ext>
                </a:extLst>
              </a:tr>
              <a:tr h="370840">
                <a:tc>
                  <a:txBody>
                    <a:bodyPr/>
                    <a:lstStyle/>
                    <a:p>
                      <a:r>
                        <a:rPr lang="en-US" dirty="0"/>
                        <a:t>Gene 1</a:t>
                      </a:r>
                    </a:p>
                  </a:txBody>
                  <a:tcPr>
                    <a:solidFill>
                      <a:schemeClr val="bg1"/>
                    </a:solidFill>
                  </a:tcPr>
                </a:tc>
                <a:tc>
                  <a:txBody>
                    <a:bodyPr/>
                    <a:lstStyle/>
                    <a:p>
                      <a:r>
                        <a:rPr lang="en-US" dirty="0">
                          <a:solidFill>
                            <a:srgbClr val="92D050"/>
                          </a:solidFill>
                        </a:rPr>
                        <a:t>1000</a:t>
                      </a:r>
                    </a:p>
                  </a:txBody>
                  <a:tcPr>
                    <a:solidFill>
                      <a:schemeClr val="bg1"/>
                    </a:solidFill>
                  </a:tcPr>
                </a:tc>
                <a:tc>
                  <a:txBody>
                    <a:bodyPr/>
                    <a:lstStyle/>
                    <a:p>
                      <a:r>
                        <a:rPr lang="en-US" dirty="0">
                          <a:solidFill>
                            <a:srgbClr val="92D050"/>
                          </a:solidFill>
                        </a:rPr>
                        <a:t>1000</a:t>
                      </a:r>
                    </a:p>
                  </a:txBody>
                  <a:tcPr>
                    <a:solidFill>
                      <a:schemeClr val="bg1"/>
                    </a:solidFill>
                  </a:tcPr>
                </a:tc>
                <a:tc>
                  <a:txBody>
                    <a:bodyPr/>
                    <a:lstStyle/>
                    <a:p>
                      <a:r>
                        <a:rPr lang="en-US" dirty="0">
                          <a:solidFill>
                            <a:srgbClr val="FF0FFD"/>
                          </a:solidFill>
                        </a:rPr>
                        <a:t>100</a:t>
                      </a:r>
                    </a:p>
                  </a:txBody>
                  <a:tcPr>
                    <a:solidFill>
                      <a:schemeClr val="bg1"/>
                    </a:solidFill>
                  </a:tcPr>
                </a:tc>
                <a:tc>
                  <a:txBody>
                    <a:bodyPr/>
                    <a:lstStyle/>
                    <a:p>
                      <a:r>
                        <a:rPr lang="en-US" dirty="0">
                          <a:solidFill>
                            <a:srgbClr val="FF0FFD"/>
                          </a:solidFill>
                        </a:rPr>
                        <a:t>10</a:t>
                      </a:r>
                    </a:p>
                  </a:txBody>
                  <a:tcPr>
                    <a:solidFill>
                      <a:schemeClr val="bg1"/>
                    </a:solidFill>
                  </a:tcPr>
                </a:tc>
                <a:extLst>
                  <a:ext uri="{0D108BD9-81ED-4DB2-BD59-A6C34878D82A}">
                    <a16:rowId xmlns:a16="http://schemas.microsoft.com/office/drawing/2014/main" val="3139177547"/>
                  </a:ext>
                </a:extLst>
              </a:tr>
              <a:tr h="370840">
                <a:tc>
                  <a:txBody>
                    <a:bodyPr/>
                    <a:lstStyle/>
                    <a:p>
                      <a:r>
                        <a:rPr lang="en-US" dirty="0"/>
                        <a:t>Gene 2</a:t>
                      </a:r>
                    </a:p>
                  </a:txBody>
                  <a:tcPr>
                    <a:solidFill>
                      <a:schemeClr val="bg1"/>
                    </a:solidFill>
                  </a:tcPr>
                </a:tc>
                <a:tc>
                  <a:txBody>
                    <a:bodyPr/>
                    <a:lstStyle/>
                    <a:p>
                      <a:r>
                        <a:rPr lang="en-US" dirty="0">
                          <a:solidFill>
                            <a:srgbClr val="92D050"/>
                          </a:solidFill>
                        </a:rPr>
                        <a:t>10</a:t>
                      </a:r>
                    </a:p>
                  </a:txBody>
                  <a:tcPr>
                    <a:solidFill>
                      <a:schemeClr val="bg1"/>
                    </a:solidFill>
                  </a:tcPr>
                </a:tc>
                <a:tc>
                  <a:txBody>
                    <a:bodyPr/>
                    <a:lstStyle/>
                    <a:p>
                      <a:r>
                        <a:rPr lang="en-US" dirty="0">
                          <a:solidFill>
                            <a:srgbClr val="92D050"/>
                          </a:solidFill>
                        </a:rPr>
                        <a:t>1</a:t>
                      </a:r>
                    </a:p>
                  </a:txBody>
                  <a:tcPr>
                    <a:solidFill>
                      <a:schemeClr val="bg1"/>
                    </a:solidFill>
                  </a:tcPr>
                </a:tc>
                <a:tc>
                  <a:txBody>
                    <a:bodyPr/>
                    <a:lstStyle/>
                    <a:p>
                      <a:r>
                        <a:rPr lang="en-US" dirty="0">
                          <a:solidFill>
                            <a:srgbClr val="FF0FFD"/>
                          </a:solidFill>
                        </a:rPr>
                        <a:t>5</a:t>
                      </a:r>
                    </a:p>
                  </a:txBody>
                  <a:tcPr>
                    <a:solidFill>
                      <a:schemeClr val="bg1"/>
                    </a:solidFill>
                  </a:tcPr>
                </a:tc>
                <a:tc>
                  <a:txBody>
                    <a:bodyPr/>
                    <a:lstStyle/>
                    <a:p>
                      <a:r>
                        <a:rPr lang="en-US" dirty="0">
                          <a:solidFill>
                            <a:srgbClr val="FF0FFD"/>
                          </a:solidFill>
                        </a:rPr>
                        <a:t>6</a:t>
                      </a:r>
                    </a:p>
                  </a:txBody>
                  <a:tcPr>
                    <a:solidFill>
                      <a:schemeClr val="bg1"/>
                    </a:solidFill>
                  </a:tcPr>
                </a:tc>
                <a:extLst>
                  <a:ext uri="{0D108BD9-81ED-4DB2-BD59-A6C34878D82A}">
                    <a16:rowId xmlns:a16="http://schemas.microsoft.com/office/drawing/2014/main" val="1038958086"/>
                  </a:ext>
                </a:extLst>
              </a:tr>
              <a:tr h="370840">
                <a:tc>
                  <a:txBody>
                    <a:bodyPr/>
                    <a:lstStyle/>
                    <a:p>
                      <a:r>
                        <a:rPr lang="en-US" dirty="0"/>
                        <a:t>Gene 3</a:t>
                      </a:r>
                    </a:p>
                  </a:txBody>
                  <a:tcPr>
                    <a:solidFill>
                      <a:schemeClr val="bg1"/>
                    </a:solidFill>
                  </a:tcPr>
                </a:tc>
                <a:tc>
                  <a:txBody>
                    <a:bodyPr/>
                    <a:lstStyle/>
                    <a:p>
                      <a:r>
                        <a:rPr lang="en-US" dirty="0">
                          <a:solidFill>
                            <a:srgbClr val="92D050"/>
                          </a:solidFill>
                        </a:rPr>
                        <a:t>10</a:t>
                      </a:r>
                    </a:p>
                  </a:txBody>
                  <a:tcPr>
                    <a:solidFill>
                      <a:schemeClr val="bg1"/>
                    </a:solidFill>
                  </a:tcPr>
                </a:tc>
                <a:tc>
                  <a:txBody>
                    <a:bodyPr/>
                    <a:lstStyle/>
                    <a:p>
                      <a:r>
                        <a:rPr lang="en-US" dirty="0">
                          <a:solidFill>
                            <a:srgbClr val="92D050"/>
                          </a:solidFill>
                        </a:rPr>
                        <a:t>1</a:t>
                      </a:r>
                    </a:p>
                  </a:txBody>
                  <a:tcPr>
                    <a:solidFill>
                      <a:schemeClr val="bg1"/>
                    </a:solidFill>
                  </a:tcPr>
                </a:tc>
                <a:tc>
                  <a:txBody>
                    <a:bodyPr/>
                    <a:lstStyle/>
                    <a:p>
                      <a:r>
                        <a:rPr lang="en-US" dirty="0">
                          <a:solidFill>
                            <a:srgbClr val="FF0FFD"/>
                          </a:solidFill>
                        </a:rPr>
                        <a:t>10</a:t>
                      </a:r>
                    </a:p>
                  </a:txBody>
                  <a:tcPr>
                    <a:solidFill>
                      <a:schemeClr val="bg1"/>
                    </a:solidFill>
                  </a:tcPr>
                </a:tc>
                <a:tc>
                  <a:txBody>
                    <a:bodyPr/>
                    <a:lstStyle/>
                    <a:p>
                      <a:r>
                        <a:rPr lang="en-US" dirty="0">
                          <a:solidFill>
                            <a:srgbClr val="FF0FFD"/>
                          </a:solidFill>
                        </a:rPr>
                        <a:t>20</a:t>
                      </a:r>
                    </a:p>
                  </a:txBody>
                  <a:tcPr>
                    <a:solidFill>
                      <a:schemeClr val="bg1"/>
                    </a:solidFill>
                  </a:tcPr>
                </a:tc>
                <a:extLst>
                  <a:ext uri="{0D108BD9-81ED-4DB2-BD59-A6C34878D82A}">
                    <a16:rowId xmlns:a16="http://schemas.microsoft.com/office/drawing/2014/main" val="1921322169"/>
                  </a:ext>
                </a:extLst>
              </a:tr>
            </a:tbl>
          </a:graphicData>
        </a:graphic>
      </p:graphicFrame>
      <p:sp>
        <p:nvSpPr>
          <p:cNvPr id="5" name="Rectangle 4">
            <a:extLst>
              <a:ext uri="{FF2B5EF4-FFF2-40B4-BE49-F238E27FC236}">
                <a16:creationId xmlns:a16="http://schemas.microsoft.com/office/drawing/2014/main" id="{FFB015BE-8E11-BA4F-89A3-0EC460305532}"/>
              </a:ext>
            </a:extLst>
          </p:cNvPr>
          <p:cNvSpPr/>
          <p:nvPr/>
        </p:nvSpPr>
        <p:spPr>
          <a:xfrm>
            <a:off x="7513934" y="635773"/>
            <a:ext cx="3242828" cy="3416320"/>
          </a:xfrm>
          <a:prstGeom prst="rect">
            <a:avLst/>
          </a:prstGeom>
        </p:spPr>
        <p:txBody>
          <a:bodyPr wrap="square">
            <a:spAutoFit/>
          </a:bodyPr>
          <a:lstStyle/>
          <a:p>
            <a:pPr marL="285750" indent="-285750">
              <a:buFont typeface="Arial" panose="020B0604020202020204" pitchFamily="34" charset="0"/>
              <a:buChar char="•"/>
            </a:pPr>
            <a:r>
              <a:rPr lang="en-US" dirty="0"/>
              <a:t>Each gene that we measure is a "dimension" and we can visualize up to 3</a:t>
            </a:r>
          </a:p>
          <a:p>
            <a:endParaRPr lang="en-US" dirty="0"/>
          </a:p>
          <a:p>
            <a:pPr marL="285750" indent="-285750">
              <a:buFont typeface="Arial" panose="020B0604020202020204" pitchFamily="34" charset="0"/>
              <a:buChar char="•"/>
            </a:pPr>
            <a:r>
              <a:rPr lang="en-US" dirty="0"/>
              <a:t>PCA can help us visualize relationships in out data in a lower number of dimensions</a:t>
            </a:r>
          </a:p>
          <a:p>
            <a:endParaRPr lang="en-US" dirty="0"/>
          </a:p>
          <a:p>
            <a:pPr marL="285750" indent="-285750">
              <a:buFont typeface="Arial" panose="020B0604020202020204" pitchFamily="34" charset="0"/>
              <a:buChar char="•"/>
            </a:pPr>
            <a:r>
              <a:rPr lang="en-US" dirty="0"/>
              <a:t>PCA is an important QC step! Do your samples cluster as expected?</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2B8A464B-BB6D-E14B-95A0-E823EE8213F3}"/>
              </a:ext>
            </a:extLst>
          </p:cNvPr>
          <p:cNvSpPr txBox="1"/>
          <p:nvPr/>
        </p:nvSpPr>
        <p:spPr>
          <a:xfrm>
            <a:off x="6099349" y="2150347"/>
            <a:ext cx="34336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978314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Differential Expression with DESeq2</a:t>
            </a:r>
          </a:p>
        </p:txBody>
      </p:sp>
      <p:sp>
        <p:nvSpPr>
          <p:cNvPr id="3" name="TextBox 2">
            <a:extLst>
              <a:ext uri="{FF2B5EF4-FFF2-40B4-BE49-F238E27FC236}">
                <a16:creationId xmlns:a16="http://schemas.microsoft.com/office/drawing/2014/main" id="{5C20894E-568D-D74C-AF55-CA81D6B6D9B4}"/>
              </a:ext>
            </a:extLst>
          </p:cNvPr>
          <p:cNvSpPr txBox="1"/>
          <p:nvPr/>
        </p:nvSpPr>
        <p:spPr>
          <a:xfrm>
            <a:off x="7383439" y="6487333"/>
            <a:ext cx="4448462" cy="646331"/>
          </a:xfrm>
          <a:prstGeom prst="rect">
            <a:avLst/>
          </a:prstGeom>
          <a:noFill/>
        </p:spPr>
        <p:txBody>
          <a:bodyPr wrap="none" rtlCol="0">
            <a:spAutoFit/>
          </a:bodyPr>
          <a:lstStyle/>
          <a:p>
            <a:r>
              <a:rPr lang="en-US" dirty="0"/>
              <a:t>https://</a:t>
            </a:r>
            <a:r>
              <a:rPr lang="en-US" dirty="0" err="1"/>
              <a:t>hbctraining.github.io</a:t>
            </a:r>
            <a:r>
              <a:rPr lang="en-US" dirty="0"/>
              <a:t>/</a:t>
            </a:r>
            <a:r>
              <a:rPr lang="en-US" dirty="0" err="1"/>
              <a:t>DGE_workshop</a:t>
            </a:r>
            <a:r>
              <a:rPr lang="en-US" dirty="0"/>
              <a:t> </a:t>
            </a:r>
          </a:p>
          <a:p>
            <a:endParaRPr lang="en-US" dirty="0"/>
          </a:p>
        </p:txBody>
      </p:sp>
      <p:pic>
        <p:nvPicPr>
          <p:cNvPr id="8" name="Picture 7" descr="A screenshot of a cell phone&#10;&#10;Description automatically generated">
            <a:extLst>
              <a:ext uri="{FF2B5EF4-FFF2-40B4-BE49-F238E27FC236}">
                <a16:creationId xmlns:a16="http://schemas.microsoft.com/office/drawing/2014/main" id="{7DDAB548-4258-7B4A-9178-AF546E03CDAF}"/>
              </a:ext>
            </a:extLst>
          </p:cNvPr>
          <p:cNvPicPr>
            <a:picLocks noChangeAspect="1"/>
          </p:cNvPicPr>
          <p:nvPr/>
        </p:nvPicPr>
        <p:blipFill rotWithShape="1">
          <a:blip r:embed="rId2"/>
          <a:srcRect b="49177"/>
          <a:stretch/>
        </p:blipFill>
        <p:spPr>
          <a:xfrm>
            <a:off x="2239938" y="1173708"/>
            <a:ext cx="5666410" cy="2770495"/>
          </a:xfrm>
          <a:prstGeom prst="rect">
            <a:avLst/>
          </a:prstGeom>
        </p:spPr>
      </p:pic>
      <p:sp>
        <p:nvSpPr>
          <p:cNvPr id="9" name="Rounded Rectangle 8">
            <a:extLst>
              <a:ext uri="{FF2B5EF4-FFF2-40B4-BE49-F238E27FC236}">
                <a16:creationId xmlns:a16="http://schemas.microsoft.com/office/drawing/2014/main" id="{994BDFCD-1A97-B94E-B9D4-7C9DEB39B247}"/>
              </a:ext>
            </a:extLst>
          </p:cNvPr>
          <p:cNvSpPr/>
          <p:nvPr/>
        </p:nvSpPr>
        <p:spPr>
          <a:xfrm>
            <a:off x="2078251" y="3971379"/>
            <a:ext cx="2766704" cy="614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Differential Expression Analysis</a:t>
            </a:r>
          </a:p>
        </p:txBody>
      </p:sp>
    </p:spTree>
    <p:extLst>
      <p:ext uri="{BB962C8B-B14F-4D97-AF65-F5344CB8AC3E}">
        <p14:creationId xmlns:p14="http://schemas.microsoft.com/office/powerpoint/2010/main" val="3519677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Multi-factor experiment design </a:t>
            </a:r>
          </a:p>
        </p:txBody>
      </p:sp>
      <p:sp>
        <p:nvSpPr>
          <p:cNvPr id="4" name="Oval 3">
            <a:extLst>
              <a:ext uri="{FF2B5EF4-FFF2-40B4-BE49-F238E27FC236}">
                <a16:creationId xmlns:a16="http://schemas.microsoft.com/office/drawing/2014/main" id="{A3234ADB-0A49-9449-923D-D1F015C74955}"/>
              </a:ext>
            </a:extLst>
          </p:cNvPr>
          <p:cNvSpPr/>
          <p:nvPr/>
        </p:nvSpPr>
        <p:spPr>
          <a:xfrm>
            <a:off x="2940258" y="1506365"/>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34E9D5F-6320-E04D-AE8B-AF6457C5BA8C}"/>
              </a:ext>
            </a:extLst>
          </p:cNvPr>
          <p:cNvSpPr/>
          <p:nvPr/>
        </p:nvSpPr>
        <p:spPr>
          <a:xfrm>
            <a:off x="5210591" y="1456396"/>
            <a:ext cx="427225" cy="3693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0CE5861-E358-B644-A0C8-DE76AC05F89A}"/>
              </a:ext>
            </a:extLst>
          </p:cNvPr>
          <p:cNvSpPr/>
          <p:nvPr/>
        </p:nvSpPr>
        <p:spPr>
          <a:xfrm>
            <a:off x="5210591" y="2052072"/>
            <a:ext cx="427225" cy="3693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52266BE-DC26-B44D-B07A-00AD7C2F9014}"/>
              </a:ext>
            </a:extLst>
          </p:cNvPr>
          <p:cNvSpPr/>
          <p:nvPr/>
        </p:nvSpPr>
        <p:spPr>
          <a:xfrm>
            <a:off x="3463848" y="1525050"/>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F82D232-DB80-B541-A53B-748226E9A83C}"/>
              </a:ext>
            </a:extLst>
          </p:cNvPr>
          <p:cNvSpPr/>
          <p:nvPr/>
        </p:nvSpPr>
        <p:spPr>
          <a:xfrm>
            <a:off x="4001316" y="1506365"/>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906795C-557C-3F4D-AA61-D4DCF197BCCF}"/>
              </a:ext>
            </a:extLst>
          </p:cNvPr>
          <p:cNvSpPr/>
          <p:nvPr/>
        </p:nvSpPr>
        <p:spPr>
          <a:xfrm>
            <a:off x="5734183" y="1456396"/>
            <a:ext cx="427225" cy="3693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8924B4-EFF2-734A-910D-2AC96D08421F}"/>
              </a:ext>
            </a:extLst>
          </p:cNvPr>
          <p:cNvSpPr/>
          <p:nvPr/>
        </p:nvSpPr>
        <p:spPr>
          <a:xfrm>
            <a:off x="6271650" y="1454536"/>
            <a:ext cx="427225" cy="3693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5FC0E47-349B-A647-967F-C55884FBE15E}"/>
              </a:ext>
            </a:extLst>
          </p:cNvPr>
          <p:cNvSpPr/>
          <p:nvPr/>
        </p:nvSpPr>
        <p:spPr>
          <a:xfrm>
            <a:off x="5734182" y="2050514"/>
            <a:ext cx="427225" cy="3693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8956788-64A6-B64F-BC5F-48C135C87988}"/>
              </a:ext>
            </a:extLst>
          </p:cNvPr>
          <p:cNvSpPr/>
          <p:nvPr/>
        </p:nvSpPr>
        <p:spPr>
          <a:xfrm>
            <a:off x="6271650" y="2039027"/>
            <a:ext cx="427225" cy="3693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FAA2A1FF-A43E-DC4B-A5FD-7EAEBF1A627B}"/>
              </a:ext>
            </a:extLst>
          </p:cNvPr>
          <p:cNvSpPr txBox="1"/>
          <p:nvPr/>
        </p:nvSpPr>
        <p:spPr>
          <a:xfrm>
            <a:off x="7223742" y="2089492"/>
            <a:ext cx="917239" cy="369332"/>
          </a:xfrm>
          <a:prstGeom prst="rect">
            <a:avLst/>
          </a:prstGeom>
          <a:noFill/>
        </p:spPr>
        <p:txBody>
          <a:bodyPr wrap="none" rtlCol="0">
            <a:spAutoFit/>
          </a:bodyPr>
          <a:lstStyle/>
          <a:p>
            <a:r>
              <a:rPr lang="en-US" dirty="0"/>
              <a:t>24 hour</a:t>
            </a:r>
          </a:p>
        </p:txBody>
      </p:sp>
      <p:sp>
        <p:nvSpPr>
          <p:cNvPr id="16" name="Oval 15">
            <a:extLst>
              <a:ext uri="{FF2B5EF4-FFF2-40B4-BE49-F238E27FC236}">
                <a16:creationId xmlns:a16="http://schemas.microsoft.com/office/drawing/2014/main" id="{CA0DD1A0-C4BF-8649-890B-5549BC7D28EC}"/>
              </a:ext>
            </a:extLst>
          </p:cNvPr>
          <p:cNvSpPr/>
          <p:nvPr/>
        </p:nvSpPr>
        <p:spPr>
          <a:xfrm>
            <a:off x="2927657" y="2070807"/>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E2CEE74-8E75-4047-A01B-4195F31E7EF8}"/>
              </a:ext>
            </a:extLst>
          </p:cNvPr>
          <p:cNvSpPr/>
          <p:nvPr/>
        </p:nvSpPr>
        <p:spPr>
          <a:xfrm>
            <a:off x="3451247" y="2089492"/>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1635CD0-5C91-C14F-93C7-B83ACAC2BF56}"/>
              </a:ext>
            </a:extLst>
          </p:cNvPr>
          <p:cNvSpPr/>
          <p:nvPr/>
        </p:nvSpPr>
        <p:spPr>
          <a:xfrm>
            <a:off x="3988715" y="2070807"/>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80CD111-BE16-4F4D-8F3C-7A34AF30F477}"/>
              </a:ext>
            </a:extLst>
          </p:cNvPr>
          <p:cNvSpPr txBox="1"/>
          <p:nvPr/>
        </p:nvSpPr>
        <p:spPr>
          <a:xfrm>
            <a:off x="7223742" y="1482206"/>
            <a:ext cx="917239" cy="369332"/>
          </a:xfrm>
          <a:prstGeom prst="rect">
            <a:avLst/>
          </a:prstGeom>
          <a:noFill/>
        </p:spPr>
        <p:txBody>
          <a:bodyPr wrap="none" rtlCol="0">
            <a:spAutoFit/>
          </a:bodyPr>
          <a:lstStyle/>
          <a:p>
            <a:r>
              <a:rPr lang="en-US" dirty="0"/>
              <a:t>12 hour</a:t>
            </a:r>
          </a:p>
        </p:txBody>
      </p:sp>
      <p:graphicFrame>
        <p:nvGraphicFramePr>
          <p:cNvPr id="22" name="Table 21">
            <a:extLst>
              <a:ext uri="{FF2B5EF4-FFF2-40B4-BE49-F238E27FC236}">
                <a16:creationId xmlns:a16="http://schemas.microsoft.com/office/drawing/2014/main" id="{EE56C2BD-E3AC-BE4F-BEDF-FBCCFA37A508}"/>
              </a:ext>
            </a:extLst>
          </p:cNvPr>
          <p:cNvGraphicFramePr>
            <a:graphicFrameLocks noGrp="1"/>
          </p:cNvGraphicFramePr>
          <p:nvPr>
            <p:extLst>
              <p:ext uri="{D42A27DB-BD31-4B8C-83A1-F6EECF244321}">
                <p14:modId xmlns:p14="http://schemas.microsoft.com/office/powerpoint/2010/main" val="907591016"/>
              </p:ext>
            </p:extLst>
          </p:nvPr>
        </p:nvGraphicFramePr>
        <p:xfrm>
          <a:off x="2792352" y="2987021"/>
          <a:ext cx="5690928" cy="3566160"/>
        </p:xfrm>
        <a:graphic>
          <a:graphicData uri="http://schemas.openxmlformats.org/drawingml/2006/table">
            <a:tbl>
              <a:tblPr firstRow="1" bandRow="1">
                <a:tableStyleId>{5C22544A-7EE6-4342-B048-85BDC9FD1C3A}</a:tableStyleId>
              </a:tblPr>
              <a:tblGrid>
                <a:gridCol w="1896976">
                  <a:extLst>
                    <a:ext uri="{9D8B030D-6E8A-4147-A177-3AD203B41FA5}">
                      <a16:colId xmlns:a16="http://schemas.microsoft.com/office/drawing/2014/main" val="2900219398"/>
                    </a:ext>
                  </a:extLst>
                </a:gridCol>
                <a:gridCol w="1896976">
                  <a:extLst>
                    <a:ext uri="{9D8B030D-6E8A-4147-A177-3AD203B41FA5}">
                      <a16:colId xmlns:a16="http://schemas.microsoft.com/office/drawing/2014/main" val="1363329539"/>
                    </a:ext>
                  </a:extLst>
                </a:gridCol>
                <a:gridCol w="1896976">
                  <a:extLst>
                    <a:ext uri="{9D8B030D-6E8A-4147-A177-3AD203B41FA5}">
                      <a16:colId xmlns:a16="http://schemas.microsoft.com/office/drawing/2014/main" val="598121550"/>
                    </a:ext>
                  </a:extLst>
                </a:gridCol>
              </a:tblGrid>
              <a:tr h="178612">
                <a:tc>
                  <a:txBody>
                    <a:bodyPr/>
                    <a:lstStyle/>
                    <a:p>
                      <a:r>
                        <a:rPr lang="en-US" sz="1200" dirty="0"/>
                        <a:t>Sample</a:t>
                      </a:r>
                    </a:p>
                  </a:txBody>
                  <a:tcPr/>
                </a:tc>
                <a:tc>
                  <a:txBody>
                    <a:bodyPr/>
                    <a:lstStyle/>
                    <a:p>
                      <a:r>
                        <a:rPr lang="en-US" sz="1200" dirty="0"/>
                        <a:t>Condition</a:t>
                      </a:r>
                    </a:p>
                  </a:txBody>
                  <a:tcPr/>
                </a:tc>
                <a:tc>
                  <a:txBody>
                    <a:bodyPr/>
                    <a:lstStyle/>
                    <a:p>
                      <a:r>
                        <a:rPr lang="en-US" sz="1200" dirty="0"/>
                        <a:t>Time</a:t>
                      </a:r>
                    </a:p>
                  </a:txBody>
                  <a:tcPr/>
                </a:tc>
                <a:extLst>
                  <a:ext uri="{0D108BD9-81ED-4DB2-BD59-A6C34878D82A}">
                    <a16:rowId xmlns:a16="http://schemas.microsoft.com/office/drawing/2014/main" val="644808056"/>
                  </a:ext>
                </a:extLst>
              </a:tr>
              <a:tr h="178612">
                <a:tc>
                  <a:txBody>
                    <a:bodyPr/>
                    <a:lstStyle/>
                    <a:p>
                      <a:r>
                        <a:rPr lang="en-US" sz="1200" dirty="0"/>
                        <a:t>1</a:t>
                      </a:r>
                    </a:p>
                  </a:txBody>
                  <a:tcPr/>
                </a:tc>
                <a:tc>
                  <a:txBody>
                    <a:bodyPr/>
                    <a:lstStyle/>
                    <a:p>
                      <a:r>
                        <a:rPr lang="en-US" sz="1200" dirty="0"/>
                        <a:t>Mock</a:t>
                      </a:r>
                    </a:p>
                  </a:txBody>
                  <a:tcPr/>
                </a:tc>
                <a:tc>
                  <a:txBody>
                    <a:bodyPr/>
                    <a:lstStyle/>
                    <a:p>
                      <a:r>
                        <a:rPr lang="en-US" sz="1200" dirty="0"/>
                        <a:t>12</a:t>
                      </a:r>
                    </a:p>
                  </a:txBody>
                  <a:tcPr/>
                </a:tc>
                <a:extLst>
                  <a:ext uri="{0D108BD9-81ED-4DB2-BD59-A6C34878D82A}">
                    <a16:rowId xmlns:a16="http://schemas.microsoft.com/office/drawing/2014/main" val="1891091969"/>
                  </a:ext>
                </a:extLst>
              </a:tr>
              <a:tr h="178612">
                <a:tc>
                  <a:txBody>
                    <a:bodyPr/>
                    <a:lstStyle/>
                    <a:p>
                      <a:r>
                        <a:rPr lang="en-US" sz="1200" dirty="0"/>
                        <a:t>2</a:t>
                      </a:r>
                    </a:p>
                  </a:txBody>
                  <a:tcPr/>
                </a:tc>
                <a:tc>
                  <a:txBody>
                    <a:bodyPr/>
                    <a:lstStyle/>
                    <a:p>
                      <a:r>
                        <a:rPr lang="en-US" sz="1200" dirty="0"/>
                        <a:t>Mock</a:t>
                      </a:r>
                    </a:p>
                  </a:txBody>
                  <a:tcPr/>
                </a:tc>
                <a:tc>
                  <a:txBody>
                    <a:bodyPr/>
                    <a:lstStyle/>
                    <a:p>
                      <a:r>
                        <a:rPr lang="en-US" sz="1200" dirty="0"/>
                        <a:t>12</a:t>
                      </a:r>
                    </a:p>
                  </a:txBody>
                  <a:tcPr/>
                </a:tc>
                <a:extLst>
                  <a:ext uri="{0D108BD9-81ED-4DB2-BD59-A6C34878D82A}">
                    <a16:rowId xmlns:a16="http://schemas.microsoft.com/office/drawing/2014/main" val="3040696592"/>
                  </a:ext>
                </a:extLst>
              </a:tr>
              <a:tr h="178612">
                <a:tc>
                  <a:txBody>
                    <a:bodyPr/>
                    <a:lstStyle/>
                    <a:p>
                      <a:r>
                        <a:rPr lang="en-US" sz="1200" dirty="0"/>
                        <a:t>3</a:t>
                      </a:r>
                    </a:p>
                  </a:txBody>
                  <a:tcPr/>
                </a:tc>
                <a:tc>
                  <a:txBody>
                    <a:bodyPr/>
                    <a:lstStyle/>
                    <a:p>
                      <a:r>
                        <a:rPr lang="en-US" sz="1200" dirty="0"/>
                        <a:t>Mock</a:t>
                      </a:r>
                    </a:p>
                  </a:txBody>
                  <a:tcPr/>
                </a:tc>
                <a:tc>
                  <a:txBody>
                    <a:bodyPr/>
                    <a:lstStyle/>
                    <a:p>
                      <a:r>
                        <a:rPr lang="en-US" sz="1200" dirty="0"/>
                        <a:t>12</a:t>
                      </a:r>
                    </a:p>
                  </a:txBody>
                  <a:tcPr/>
                </a:tc>
                <a:extLst>
                  <a:ext uri="{0D108BD9-81ED-4DB2-BD59-A6C34878D82A}">
                    <a16:rowId xmlns:a16="http://schemas.microsoft.com/office/drawing/2014/main" val="1555116436"/>
                  </a:ext>
                </a:extLst>
              </a:tr>
              <a:tr h="178612">
                <a:tc>
                  <a:txBody>
                    <a:bodyPr/>
                    <a:lstStyle/>
                    <a:p>
                      <a:r>
                        <a:rPr lang="en-US" sz="1200" dirty="0"/>
                        <a:t>4</a:t>
                      </a:r>
                    </a:p>
                  </a:txBody>
                  <a:tcPr/>
                </a:tc>
                <a:tc>
                  <a:txBody>
                    <a:bodyPr/>
                    <a:lstStyle/>
                    <a:p>
                      <a:r>
                        <a:rPr lang="en-US" sz="1200" dirty="0"/>
                        <a:t>Mock</a:t>
                      </a:r>
                    </a:p>
                  </a:txBody>
                  <a:tcPr/>
                </a:tc>
                <a:tc>
                  <a:txBody>
                    <a:bodyPr/>
                    <a:lstStyle/>
                    <a:p>
                      <a:r>
                        <a:rPr lang="en-US" sz="1200" dirty="0"/>
                        <a:t>24</a:t>
                      </a:r>
                    </a:p>
                  </a:txBody>
                  <a:tcPr/>
                </a:tc>
                <a:extLst>
                  <a:ext uri="{0D108BD9-81ED-4DB2-BD59-A6C34878D82A}">
                    <a16:rowId xmlns:a16="http://schemas.microsoft.com/office/drawing/2014/main" val="1699735054"/>
                  </a:ext>
                </a:extLst>
              </a:tr>
              <a:tr h="178612">
                <a:tc>
                  <a:txBody>
                    <a:bodyPr/>
                    <a:lstStyle/>
                    <a:p>
                      <a:r>
                        <a:rPr lang="en-US" sz="1200" dirty="0"/>
                        <a:t>5</a:t>
                      </a:r>
                    </a:p>
                  </a:txBody>
                  <a:tcPr/>
                </a:tc>
                <a:tc>
                  <a:txBody>
                    <a:bodyPr/>
                    <a:lstStyle/>
                    <a:p>
                      <a:r>
                        <a:rPr lang="en-US" sz="1200" dirty="0"/>
                        <a:t>Mock</a:t>
                      </a:r>
                    </a:p>
                  </a:txBody>
                  <a:tcPr/>
                </a:tc>
                <a:tc>
                  <a:txBody>
                    <a:bodyPr/>
                    <a:lstStyle/>
                    <a:p>
                      <a:r>
                        <a:rPr lang="en-US" sz="1200" dirty="0"/>
                        <a:t>24</a:t>
                      </a:r>
                    </a:p>
                  </a:txBody>
                  <a:tcPr/>
                </a:tc>
                <a:extLst>
                  <a:ext uri="{0D108BD9-81ED-4DB2-BD59-A6C34878D82A}">
                    <a16:rowId xmlns:a16="http://schemas.microsoft.com/office/drawing/2014/main" val="3348868044"/>
                  </a:ext>
                </a:extLst>
              </a:tr>
              <a:tr h="178612">
                <a:tc>
                  <a:txBody>
                    <a:bodyPr/>
                    <a:lstStyle/>
                    <a:p>
                      <a:r>
                        <a:rPr lang="en-US" sz="1200" dirty="0"/>
                        <a:t>6</a:t>
                      </a:r>
                    </a:p>
                  </a:txBody>
                  <a:tcPr/>
                </a:tc>
                <a:tc>
                  <a:txBody>
                    <a:bodyPr/>
                    <a:lstStyle/>
                    <a:p>
                      <a:r>
                        <a:rPr lang="en-US" sz="1200" dirty="0"/>
                        <a:t>Mock</a:t>
                      </a:r>
                    </a:p>
                  </a:txBody>
                  <a:tcPr/>
                </a:tc>
                <a:tc>
                  <a:txBody>
                    <a:bodyPr/>
                    <a:lstStyle/>
                    <a:p>
                      <a:r>
                        <a:rPr lang="en-US" sz="1200" dirty="0"/>
                        <a:t>24</a:t>
                      </a:r>
                    </a:p>
                  </a:txBody>
                  <a:tcPr/>
                </a:tc>
                <a:extLst>
                  <a:ext uri="{0D108BD9-81ED-4DB2-BD59-A6C34878D82A}">
                    <a16:rowId xmlns:a16="http://schemas.microsoft.com/office/drawing/2014/main" val="577284192"/>
                  </a:ext>
                </a:extLst>
              </a:tr>
              <a:tr h="178612">
                <a:tc>
                  <a:txBody>
                    <a:bodyPr/>
                    <a:lstStyle/>
                    <a:p>
                      <a:r>
                        <a:rPr lang="en-US" sz="1200" dirty="0"/>
                        <a:t>7</a:t>
                      </a:r>
                    </a:p>
                  </a:txBody>
                  <a:tcPr/>
                </a:tc>
                <a:tc>
                  <a:txBody>
                    <a:bodyPr/>
                    <a:lstStyle/>
                    <a:p>
                      <a:r>
                        <a:rPr lang="en-US" sz="1200" dirty="0"/>
                        <a:t>HIV</a:t>
                      </a:r>
                    </a:p>
                  </a:txBody>
                  <a:tcPr/>
                </a:tc>
                <a:tc>
                  <a:txBody>
                    <a:bodyPr/>
                    <a:lstStyle/>
                    <a:p>
                      <a:r>
                        <a:rPr lang="en-US" sz="1200" dirty="0"/>
                        <a:t>12</a:t>
                      </a:r>
                    </a:p>
                  </a:txBody>
                  <a:tcPr/>
                </a:tc>
                <a:extLst>
                  <a:ext uri="{0D108BD9-81ED-4DB2-BD59-A6C34878D82A}">
                    <a16:rowId xmlns:a16="http://schemas.microsoft.com/office/drawing/2014/main" val="3261890603"/>
                  </a:ext>
                </a:extLst>
              </a:tr>
              <a:tr h="178612">
                <a:tc>
                  <a:txBody>
                    <a:bodyPr/>
                    <a:lstStyle/>
                    <a:p>
                      <a:r>
                        <a:rPr lang="en-US" sz="1200" dirty="0"/>
                        <a:t>8</a:t>
                      </a:r>
                    </a:p>
                  </a:txBody>
                  <a:tcPr/>
                </a:tc>
                <a:tc>
                  <a:txBody>
                    <a:bodyPr/>
                    <a:lstStyle/>
                    <a:p>
                      <a:r>
                        <a:rPr lang="en-US" sz="1200" dirty="0"/>
                        <a:t>HIV</a:t>
                      </a:r>
                    </a:p>
                  </a:txBody>
                  <a:tcPr/>
                </a:tc>
                <a:tc>
                  <a:txBody>
                    <a:bodyPr/>
                    <a:lstStyle/>
                    <a:p>
                      <a:r>
                        <a:rPr lang="en-US" sz="1200" dirty="0"/>
                        <a:t>12</a:t>
                      </a:r>
                    </a:p>
                  </a:txBody>
                  <a:tcPr/>
                </a:tc>
                <a:extLst>
                  <a:ext uri="{0D108BD9-81ED-4DB2-BD59-A6C34878D82A}">
                    <a16:rowId xmlns:a16="http://schemas.microsoft.com/office/drawing/2014/main" val="1937156376"/>
                  </a:ext>
                </a:extLst>
              </a:tr>
              <a:tr h="178612">
                <a:tc>
                  <a:txBody>
                    <a:bodyPr/>
                    <a:lstStyle/>
                    <a:p>
                      <a:r>
                        <a:rPr lang="en-US" sz="1200" dirty="0"/>
                        <a:t>9</a:t>
                      </a:r>
                    </a:p>
                  </a:txBody>
                  <a:tcPr/>
                </a:tc>
                <a:tc>
                  <a:txBody>
                    <a:bodyPr/>
                    <a:lstStyle/>
                    <a:p>
                      <a:r>
                        <a:rPr lang="en-US" sz="1200" dirty="0"/>
                        <a:t>HIV</a:t>
                      </a:r>
                    </a:p>
                  </a:txBody>
                  <a:tcPr/>
                </a:tc>
                <a:tc>
                  <a:txBody>
                    <a:bodyPr/>
                    <a:lstStyle/>
                    <a:p>
                      <a:r>
                        <a:rPr lang="en-US" sz="1200" dirty="0"/>
                        <a:t>12</a:t>
                      </a:r>
                    </a:p>
                  </a:txBody>
                  <a:tcPr/>
                </a:tc>
                <a:extLst>
                  <a:ext uri="{0D108BD9-81ED-4DB2-BD59-A6C34878D82A}">
                    <a16:rowId xmlns:a16="http://schemas.microsoft.com/office/drawing/2014/main" val="2032519314"/>
                  </a:ext>
                </a:extLst>
              </a:tr>
              <a:tr h="178612">
                <a:tc>
                  <a:txBody>
                    <a:bodyPr/>
                    <a:lstStyle/>
                    <a:p>
                      <a:r>
                        <a:rPr lang="en-US" sz="1200" dirty="0"/>
                        <a:t>10</a:t>
                      </a:r>
                    </a:p>
                  </a:txBody>
                  <a:tcPr/>
                </a:tc>
                <a:tc>
                  <a:txBody>
                    <a:bodyPr/>
                    <a:lstStyle/>
                    <a:p>
                      <a:r>
                        <a:rPr lang="en-US" sz="1200" dirty="0"/>
                        <a:t>HIV</a:t>
                      </a:r>
                    </a:p>
                  </a:txBody>
                  <a:tcPr/>
                </a:tc>
                <a:tc>
                  <a:txBody>
                    <a:bodyPr/>
                    <a:lstStyle/>
                    <a:p>
                      <a:r>
                        <a:rPr lang="en-US" sz="1200" dirty="0"/>
                        <a:t>24</a:t>
                      </a:r>
                    </a:p>
                  </a:txBody>
                  <a:tcPr/>
                </a:tc>
                <a:extLst>
                  <a:ext uri="{0D108BD9-81ED-4DB2-BD59-A6C34878D82A}">
                    <a16:rowId xmlns:a16="http://schemas.microsoft.com/office/drawing/2014/main" val="2030565989"/>
                  </a:ext>
                </a:extLst>
              </a:tr>
              <a:tr h="178612">
                <a:tc>
                  <a:txBody>
                    <a:bodyPr/>
                    <a:lstStyle/>
                    <a:p>
                      <a:r>
                        <a:rPr lang="en-US" sz="1200" dirty="0"/>
                        <a:t>11</a:t>
                      </a:r>
                    </a:p>
                  </a:txBody>
                  <a:tcPr/>
                </a:tc>
                <a:tc>
                  <a:txBody>
                    <a:bodyPr/>
                    <a:lstStyle/>
                    <a:p>
                      <a:r>
                        <a:rPr lang="en-US" sz="1200" dirty="0"/>
                        <a:t>HIV</a:t>
                      </a:r>
                    </a:p>
                  </a:txBody>
                  <a:tcPr/>
                </a:tc>
                <a:tc>
                  <a:txBody>
                    <a:bodyPr/>
                    <a:lstStyle/>
                    <a:p>
                      <a:r>
                        <a:rPr lang="en-US" sz="1200" dirty="0"/>
                        <a:t>24</a:t>
                      </a:r>
                    </a:p>
                  </a:txBody>
                  <a:tcPr/>
                </a:tc>
                <a:extLst>
                  <a:ext uri="{0D108BD9-81ED-4DB2-BD59-A6C34878D82A}">
                    <a16:rowId xmlns:a16="http://schemas.microsoft.com/office/drawing/2014/main" val="4000956512"/>
                  </a:ext>
                </a:extLst>
              </a:tr>
              <a:tr h="178612">
                <a:tc>
                  <a:txBody>
                    <a:bodyPr/>
                    <a:lstStyle/>
                    <a:p>
                      <a:r>
                        <a:rPr lang="en-US" sz="1200" dirty="0"/>
                        <a:t>12</a:t>
                      </a:r>
                    </a:p>
                  </a:txBody>
                  <a:tcPr/>
                </a:tc>
                <a:tc>
                  <a:txBody>
                    <a:bodyPr/>
                    <a:lstStyle/>
                    <a:p>
                      <a:r>
                        <a:rPr lang="en-US" sz="1200" dirty="0"/>
                        <a:t>HIV</a:t>
                      </a:r>
                    </a:p>
                  </a:txBody>
                  <a:tcPr/>
                </a:tc>
                <a:tc>
                  <a:txBody>
                    <a:bodyPr/>
                    <a:lstStyle/>
                    <a:p>
                      <a:r>
                        <a:rPr lang="en-US" sz="1200" dirty="0"/>
                        <a:t>24</a:t>
                      </a:r>
                    </a:p>
                  </a:txBody>
                  <a:tcPr/>
                </a:tc>
                <a:extLst>
                  <a:ext uri="{0D108BD9-81ED-4DB2-BD59-A6C34878D82A}">
                    <a16:rowId xmlns:a16="http://schemas.microsoft.com/office/drawing/2014/main" val="1314265694"/>
                  </a:ext>
                </a:extLst>
              </a:tr>
            </a:tbl>
          </a:graphicData>
        </a:graphic>
      </p:graphicFrame>
      <p:sp>
        <p:nvSpPr>
          <p:cNvPr id="3" name="TextBox 2">
            <a:extLst>
              <a:ext uri="{FF2B5EF4-FFF2-40B4-BE49-F238E27FC236}">
                <a16:creationId xmlns:a16="http://schemas.microsoft.com/office/drawing/2014/main" id="{632E5C5A-8535-5C44-BEC1-38A951320944}"/>
              </a:ext>
            </a:extLst>
          </p:cNvPr>
          <p:cNvSpPr txBox="1"/>
          <p:nvPr/>
        </p:nvSpPr>
        <p:spPr>
          <a:xfrm>
            <a:off x="8969208" y="566678"/>
            <a:ext cx="3192249" cy="1477328"/>
          </a:xfrm>
          <a:prstGeom prst="rect">
            <a:avLst/>
          </a:prstGeom>
          <a:noFill/>
        </p:spPr>
        <p:txBody>
          <a:bodyPr wrap="square" rtlCol="0">
            <a:spAutoFit/>
          </a:bodyPr>
          <a:lstStyle/>
          <a:p>
            <a:r>
              <a:rPr lang="en-US" dirty="0"/>
              <a:t>Factor 1: </a:t>
            </a:r>
          </a:p>
          <a:p>
            <a:r>
              <a:rPr lang="en-US" dirty="0"/>
              <a:t>Infection status (Mock or HIV)</a:t>
            </a:r>
          </a:p>
          <a:p>
            <a:endParaRPr lang="en-US" dirty="0"/>
          </a:p>
          <a:p>
            <a:r>
              <a:rPr lang="en-US" dirty="0"/>
              <a:t>Factor 2: </a:t>
            </a:r>
          </a:p>
          <a:p>
            <a:r>
              <a:rPr lang="en-US" dirty="0"/>
              <a:t>Time (12 or 24 </a:t>
            </a:r>
            <a:r>
              <a:rPr lang="en-US" dirty="0" err="1"/>
              <a:t>hr</a:t>
            </a:r>
            <a:r>
              <a:rPr lang="en-US" dirty="0"/>
              <a:t>)</a:t>
            </a:r>
          </a:p>
        </p:txBody>
      </p:sp>
      <p:cxnSp>
        <p:nvCxnSpPr>
          <p:cNvPr id="23" name="Straight Arrow Connector 22">
            <a:extLst>
              <a:ext uri="{FF2B5EF4-FFF2-40B4-BE49-F238E27FC236}">
                <a16:creationId xmlns:a16="http://schemas.microsoft.com/office/drawing/2014/main" id="{0D7C6A46-7D94-EB4B-8425-96711273FBFE}"/>
              </a:ext>
            </a:extLst>
          </p:cNvPr>
          <p:cNvCxnSpPr>
            <a:cxnSpLocks/>
          </p:cNvCxnSpPr>
          <p:nvPr/>
        </p:nvCxnSpPr>
        <p:spPr>
          <a:xfrm>
            <a:off x="8344734" y="1506365"/>
            <a:ext cx="0" cy="88330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291DD26-9E69-2F4F-89D2-63A14344FF86}"/>
              </a:ext>
            </a:extLst>
          </p:cNvPr>
          <p:cNvSpPr txBox="1"/>
          <p:nvPr/>
        </p:nvSpPr>
        <p:spPr>
          <a:xfrm>
            <a:off x="3316078" y="1072281"/>
            <a:ext cx="768934" cy="369332"/>
          </a:xfrm>
          <a:prstGeom prst="rect">
            <a:avLst/>
          </a:prstGeom>
          <a:noFill/>
        </p:spPr>
        <p:txBody>
          <a:bodyPr wrap="square" rtlCol="0">
            <a:spAutoFit/>
          </a:bodyPr>
          <a:lstStyle/>
          <a:p>
            <a:r>
              <a:rPr lang="en-US" dirty="0"/>
              <a:t>Mock</a:t>
            </a:r>
          </a:p>
        </p:txBody>
      </p:sp>
      <p:sp>
        <p:nvSpPr>
          <p:cNvPr id="26" name="TextBox 25">
            <a:extLst>
              <a:ext uri="{FF2B5EF4-FFF2-40B4-BE49-F238E27FC236}">
                <a16:creationId xmlns:a16="http://schemas.microsoft.com/office/drawing/2014/main" id="{A76E1F06-A10F-3148-8712-E41638881227}"/>
              </a:ext>
            </a:extLst>
          </p:cNvPr>
          <p:cNvSpPr txBox="1"/>
          <p:nvPr/>
        </p:nvSpPr>
        <p:spPr>
          <a:xfrm>
            <a:off x="5753559" y="1081707"/>
            <a:ext cx="518091" cy="369332"/>
          </a:xfrm>
          <a:prstGeom prst="rect">
            <a:avLst/>
          </a:prstGeom>
          <a:noFill/>
        </p:spPr>
        <p:txBody>
          <a:bodyPr wrap="none" rtlCol="0">
            <a:spAutoFit/>
          </a:bodyPr>
          <a:lstStyle/>
          <a:p>
            <a:r>
              <a:rPr lang="en-US" dirty="0"/>
              <a:t>HIV</a:t>
            </a:r>
          </a:p>
        </p:txBody>
      </p:sp>
      <p:cxnSp>
        <p:nvCxnSpPr>
          <p:cNvPr id="27" name="Straight Arrow Connector 26">
            <a:extLst>
              <a:ext uri="{FF2B5EF4-FFF2-40B4-BE49-F238E27FC236}">
                <a16:creationId xmlns:a16="http://schemas.microsoft.com/office/drawing/2014/main" id="{DE062D06-9D1A-5F4C-8B66-0624D4203F2A}"/>
              </a:ext>
            </a:extLst>
          </p:cNvPr>
          <p:cNvCxnSpPr/>
          <p:nvPr/>
        </p:nvCxnSpPr>
        <p:spPr>
          <a:xfrm>
            <a:off x="4428541" y="1246909"/>
            <a:ext cx="101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9567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3234ADB-0A49-9449-923D-D1F015C74955}"/>
              </a:ext>
            </a:extLst>
          </p:cNvPr>
          <p:cNvSpPr/>
          <p:nvPr/>
        </p:nvSpPr>
        <p:spPr>
          <a:xfrm>
            <a:off x="2940258" y="1506365"/>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34E9D5F-6320-E04D-AE8B-AF6457C5BA8C}"/>
              </a:ext>
            </a:extLst>
          </p:cNvPr>
          <p:cNvSpPr/>
          <p:nvPr/>
        </p:nvSpPr>
        <p:spPr>
          <a:xfrm>
            <a:off x="5210591" y="1456396"/>
            <a:ext cx="427225" cy="3693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0CE5861-E358-B644-A0C8-DE76AC05F89A}"/>
              </a:ext>
            </a:extLst>
          </p:cNvPr>
          <p:cNvSpPr/>
          <p:nvPr/>
        </p:nvSpPr>
        <p:spPr>
          <a:xfrm>
            <a:off x="5210591" y="2052072"/>
            <a:ext cx="427225" cy="3693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52266BE-DC26-B44D-B07A-00AD7C2F9014}"/>
              </a:ext>
            </a:extLst>
          </p:cNvPr>
          <p:cNvSpPr/>
          <p:nvPr/>
        </p:nvSpPr>
        <p:spPr>
          <a:xfrm>
            <a:off x="3463848" y="1525050"/>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F82D232-DB80-B541-A53B-748226E9A83C}"/>
              </a:ext>
            </a:extLst>
          </p:cNvPr>
          <p:cNvSpPr/>
          <p:nvPr/>
        </p:nvSpPr>
        <p:spPr>
          <a:xfrm>
            <a:off x="4001316" y="1506365"/>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906795C-557C-3F4D-AA61-D4DCF197BCCF}"/>
              </a:ext>
            </a:extLst>
          </p:cNvPr>
          <p:cNvSpPr/>
          <p:nvPr/>
        </p:nvSpPr>
        <p:spPr>
          <a:xfrm>
            <a:off x="5734183" y="1456396"/>
            <a:ext cx="427225" cy="3693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8924B4-EFF2-734A-910D-2AC96D08421F}"/>
              </a:ext>
            </a:extLst>
          </p:cNvPr>
          <p:cNvSpPr/>
          <p:nvPr/>
        </p:nvSpPr>
        <p:spPr>
          <a:xfrm>
            <a:off x="6271650" y="1454536"/>
            <a:ext cx="427225" cy="3693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5FC0E47-349B-A647-967F-C55884FBE15E}"/>
              </a:ext>
            </a:extLst>
          </p:cNvPr>
          <p:cNvSpPr/>
          <p:nvPr/>
        </p:nvSpPr>
        <p:spPr>
          <a:xfrm>
            <a:off x="5734182" y="2050514"/>
            <a:ext cx="427225" cy="3693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8956788-64A6-B64F-BC5F-48C135C87988}"/>
              </a:ext>
            </a:extLst>
          </p:cNvPr>
          <p:cNvSpPr/>
          <p:nvPr/>
        </p:nvSpPr>
        <p:spPr>
          <a:xfrm>
            <a:off x="6271650" y="2039027"/>
            <a:ext cx="427225" cy="3693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FAA2A1FF-A43E-DC4B-A5FD-7EAEBF1A627B}"/>
              </a:ext>
            </a:extLst>
          </p:cNvPr>
          <p:cNvSpPr txBox="1"/>
          <p:nvPr/>
        </p:nvSpPr>
        <p:spPr>
          <a:xfrm>
            <a:off x="7223742" y="2089492"/>
            <a:ext cx="917239" cy="369332"/>
          </a:xfrm>
          <a:prstGeom prst="rect">
            <a:avLst/>
          </a:prstGeom>
          <a:noFill/>
        </p:spPr>
        <p:txBody>
          <a:bodyPr wrap="none" rtlCol="0">
            <a:spAutoFit/>
          </a:bodyPr>
          <a:lstStyle/>
          <a:p>
            <a:r>
              <a:rPr lang="en-US" dirty="0"/>
              <a:t>24 hour</a:t>
            </a:r>
          </a:p>
        </p:txBody>
      </p:sp>
      <p:sp>
        <p:nvSpPr>
          <p:cNvPr id="16" name="Oval 15">
            <a:extLst>
              <a:ext uri="{FF2B5EF4-FFF2-40B4-BE49-F238E27FC236}">
                <a16:creationId xmlns:a16="http://schemas.microsoft.com/office/drawing/2014/main" id="{CA0DD1A0-C4BF-8649-890B-5549BC7D28EC}"/>
              </a:ext>
            </a:extLst>
          </p:cNvPr>
          <p:cNvSpPr/>
          <p:nvPr/>
        </p:nvSpPr>
        <p:spPr>
          <a:xfrm>
            <a:off x="2927657" y="2070807"/>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E2CEE74-8E75-4047-A01B-4195F31E7EF8}"/>
              </a:ext>
            </a:extLst>
          </p:cNvPr>
          <p:cNvSpPr/>
          <p:nvPr/>
        </p:nvSpPr>
        <p:spPr>
          <a:xfrm>
            <a:off x="3451247" y="2089492"/>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1635CD0-5C91-C14F-93C7-B83ACAC2BF56}"/>
              </a:ext>
            </a:extLst>
          </p:cNvPr>
          <p:cNvSpPr/>
          <p:nvPr/>
        </p:nvSpPr>
        <p:spPr>
          <a:xfrm>
            <a:off x="3988715" y="2070807"/>
            <a:ext cx="42722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80CD111-BE16-4F4D-8F3C-7A34AF30F477}"/>
              </a:ext>
            </a:extLst>
          </p:cNvPr>
          <p:cNvSpPr txBox="1"/>
          <p:nvPr/>
        </p:nvSpPr>
        <p:spPr>
          <a:xfrm>
            <a:off x="7223742" y="1482206"/>
            <a:ext cx="917239" cy="369332"/>
          </a:xfrm>
          <a:prstGeom prst="rect">
            <a:avLst/>
          </a:prstGeom>
          <a:noFill/>
        </p:spPr>
        <p:txBody>
          <a:bodyPr wrap="none" rtlCol="0">
            <a:spAutoFit/>
          </a:bodyPr>
          <a:lstStyle/>
          <a:p>
            <a:r>
              <a:rPr lang="en-US" dirty="0"/>
              <a:t>12 hour</a:t>
            </a:r>
          </a:p>
        </p:txBody>
      </p:sp>
      <p:graphicFrame>
        <p:nvGraphicFramePr>
          <p:cNvPr id="22" name="Table 21">
            <a:extLst>
              <a:ext uri="{FF2B5EF4-FFF2-40B4-BE49-F238E27FC236}">
                <a16:creationId xmlns:a16="http://schemas.microsoft.com/office/drawing/2014/main" id="{EE56C2BD-E3AC-BE4F-BEDF-FBCCFA37A508}"/>
              </a:ext>
            </a:extLst>
          </p:cNvPr>
          <p:cNvGraphicFramePr>
            <a:graphicFrameLocks noGrp="1"/>
          </p:cNvGraphicFramePr>
          <p:nvPr/>
        </p:nvGraphicFramePr>
        <p:xfrm>
          <a:off x="2792352" y="2987021"/>
          <a:ext cx="5690928" cy="3566160"/>
        </p:xfrm>
        <a:graphic>
          <a:graphicData uri="http://schemas.openxmlformats.org/drawingml/2006/table">
            <a:tbl>
              <a:tblPr firstRow="1" bandRow="1">
                <a:tableStyleId>{5C22544A-7EE6-4342-B048-85BDC9FD1C3A}</a:tableStyleId>
              </a:tblPr>
              <a:tblGrid>
                <a:gridCol w="1896976">
                  <a:extLst>
                    <a:ext uri="{9D8B030D-6E8A-4147-A177-3AD203B41FA5}">
                      <a16:colId xmlns:a16="http://schemas.microsoft.com/office/drawing/2014/main" val="2900219398"/>
                    </a:ext>
                  </a:extLst>
                </a:gridCol>
                <a:gridCol w="1896976">
                  <a:extLst>
                    <a:ext uri="{9D8B030D-6E8A-4147-A177-3AD203B41FA5}">
                      <a16:colId xmlns:a16="http://schemas.microsoft.com/office/drawing/2014/main" val="1363329539"/>
                    </a:ext>
                  </a:extLst>
                </a:gridCol>
                <a:gridCol w="1896976">
                  <a:extLst>
                    <a:ext uri="{9D8B030D-6E8A-4147-A177-3AD203B41FA5}">
                      <a16:colId xmlns:a16="http://schemas.microsoft.com/office/drawing/2014/main" val="598121550"/>
                    </a:ext>
                  </a:extLst>
                </a:gridCol>
              </a:tblGrid>
              <a:tr h="178612">
                <a:tc>
                  <a:txBody>
                    <a:bodyPr/>
                    <a:lstStyle/>
                    <a:p>
                      <a:r>
                        <a:rPr lang="en-US" sz="1200" dirty="0"/>
                        <a:t>Sample</a:t>
                      </a:r>
                    </a:p>
                  </a:txBody>
                  <a:tcPr/>
                </a:tc>
                <a:tc>
                  <a:txBody>
                    <a:bodyPr/>
                    <a:lstStyle/>
                    <a:p>
                      <a:r>
                        <a:rPr lang="en-US" sz="1200" dirty="0"/>
                        <a:t>Condition</a:t>
                      </a:r>
                    </a:p>
                  </a:txBody>
                  <a:tcPr/>
                </a:tc>
                <a:tc>
                  <a:txBody>
                    <a:bodyPr/>
                    <a:lstStyle/>
                    <a:p>
                      <a:r>
                        <a:rPr lang="en-US" sz="1200" dirty="0"/>
                        <a:t>Time</a:t>
                      </a:r>
                    </a:p>
                  </a:txBody>
                  <a:tcPr/>
                </a:tc>
                <a:extLst>
                  <a:ext uri="{0D108BD9-81ED-4DB2-BD59-A6C34878D82A}">
                    <a16:rowId xmlns:a16="http://schemas.microsoft.com/office/drawing/2014/main" val="644808056"/>
                  </a:ext>
                </a:extLst>
              </a:tr>
              <a:tr h="178612">
                <a:tc>
                  <a:txBody>
                    <a:bodyPr/>
                    <a:lstStyle/>
                    <a:p>
                      <a:r>
                        <a:rPr lang="en-US" sz="1200" dirty="0"/>
                        <a:t>1</a:t>
                      </a:r>
                    </a:p>
                  </a:txBody>
                  <a:tcPr/>
                </a:tc>
                <a:tc>
                  <a:txBody>
                    <a:bodyPr/>
                    <a:lstStyle/>
                    <a:p>
                      <a:r>
                        <a:rPr lang="en-US" sz="1200" dirty="0"/>
                        <a:t>Mock</a:t>
                      </a:r>
                    </a:p>
                  </a:txBody>
                  <a:tcPr/>
                </a:tc>
                <a:tc>
                  <a:txBody>
                    <a:bodyPr/>
                    <a:lstStyle/>
                    <a:p>
                      <a:r>
                        <a:rPr lang="en-US" sz="1200" dirty="0"/>
                        <a:t>12</a:t>
                      </a:r>
                    </a:p>
                  </a:txBody>
                  <a:tcPr/>
                </a:tc>
                <a:extLst>
                  <a:ext uri="{0D108BD9-81ED-4DB2-BD59-A6C34878D82A}">
                    <a16:rowId xmlns:a16="http://schemas.microsoft.com/office/drawing/2014/main" val="1891091969"/>
                  </a:ext>
                </a:extLst>
              </a:tr>
              <a:tr h="178612">
                <a:tc>
                  <a:txBody>
                    <a:bodyPr/>
                    <a:lstStyle/>
                    <a:p>
                      <a:r>
                        <a:rPr lang="en-US" sz="1200" dirty="0"/>
                        <a:t>2</a:t>
                      </a:r>
                    </a:p>
                  </a:txBody>
                  <a:tcPr/>
                </a:tc>
                <a:tc>
                  <a:txBody>
                    <a:bodyPr/>
                    <a:lstStyle/>
                    <a:p>
                      <a:r>
                        <a:rPr lang="en-US" sz="1200" dirty="0"/>
                        <a:t>Mock</a:t>
                      </a:r>
                    </a:p>
                  </a:txBody>
                  <a:tcPr/>
                </a:tc>
                <a:tc>
                  <a:txBody>
                    <a:bodyPr/>
                    <a:lstStyle/>
                    <a:p>
                      <a:r>
                        <a:rPr lang="en-US" sz="1200" dirty="0"/>
                        <a:t>12</a:t>
                      </a:r>
                    </a:p>
                  </a:txBody>
                  <a:tcPr/>
                </a:tc>
                <a:extLst>
                  <a:ext uri="{0D108BD9-81ED-4DB2-BD59-A6C34878D82A}">
                    <a16:rowId xmlns:a16="http://schemas.microsoft.com/office/drawing/2014/main" val="3040696592"/>
                  </a:ext>
                </a:extLst>
              </a:tr>
              <a:tr h="178612">
                <a:tc>
                  <a:txBody>
                    <a:bodyPr/>
                    <a:lstStyle/>
                    <a:p>
                      <a:r>
                        <a:rPr lang="en-US" sz="1200" dirty="0"/>
                        <a:t>3</a:t>
                      </a:r>
                    </a:p>
                  </a:txBody>
                  <a:tcPr/>
                </a:tc>
                <a:tc>
                  <a:txBody>
                    <a:bodyPr/>
                    <a:lstStyle/>
                    <a:p>
                      <a:r>
                        <a:rPr lang="en-US" sz="1200" dirty="0"/>
                        <a:t>Mock</a:t>
                      </a:r>
                    </a:p>
                  </a:txBody>
                  <a:tcPr/>
                </a:tc>
                <a:tc>
                  <a:txBody>
                    <a:bodyPr/>
                    <a:lstStyle/>
                    <a:p>
                      <a:r>
                        <a:rPr lang="en-US" sz="1200" dirty="0"/>
                        <a:t>12</a:t>
                      </a:r>
                    </a:p>
                  </a:txBody>
                  <a:tcPr/>
                </a:tc>
                <a:extLst>
                  <a:ext uri="{0D108BD9-81ED-4DB2-BD59-A6C34878D82A}">
                    <a16:rowId xmlns:a16="http://schemas.microsoft.com/office/drawing/2014/main" val="1555116436"/>
                  </a:ext>
                </a:extLst>
              </a:tr>
              <a:tr h="178612">
                <a:tc>
                  <a:txBody>
                    <a:bodyPr/>
                    <a:lstStyle/>
                    <a:p>
                      <a:r>
                        <a:rPr lang="en-US" sz="1200" dirty="0"/>
                        <a:t>4</a:t>
                      </a:r>
                    </a:p>
                  </a:txBody>
                  <a:tcPr/>
                </a:tc>
                <a:tc>
                  <a:txBody>
                    <a:bodyPr/>
                    <a:lstStyle/>
                    <a:p>
                      <a:r>
                        <a:rPr lang="en-US" sz="1200" dirty="0"/>
                        <a:t>Mock</a:t>
                      </a:r>
                    </a:p>
                  </a:txBody>
                  <a:tcPr/>
                </a:tc>
                <a:tc>
                  <a:txBody>
                    <a:bodyPr/>
                    <a:lstStyle/>
                    <a:p>
                      <a:r>
                        <a:rPr lang="en-US" sz="1200" dirty="0"/>
                        <a:t>24</a:t>
                      </a:r>
                    </a:p>
                  </a:txBody>
                  <a:tcPr/>
                </a:tc>
                <a:extLst>
                  <a:ext uri="{0D108BD9-81ED-4DB2-BD59-A6C34878D82A}">
                    <a16:rowId xmlns:a16="http://schemas.microsoft.com/office/drawing/2014/main" val="1699735054"/>
                  </a:ext>
                </a:extLst>
              </a:tr>
              <a:tr h="178612">
                <a:tc>
                  <a:txBody>
                    <a:bodyPr/>
                    <a:lstStyle/>
                    <a:p>
                      <a:r>
                        <a:rPr lang="en-US" sz="1200" dirty="0"/>
                        <a:t>5</a:t>
                      </a:r>
                    </a:p>
                  </a:txBody>
                  <a:tcPr/>
                </a:tc>
                <a:tc>
                  <a:txBody>
                    <a:bodyPr/>
                    <a:lstStyle/>
                    <a:p>
                      <a:r>
                        <a:rPr lang="en-US" sz="1200" dirty="0"/>
                        <a:t>Mock</a:t>
                      </a:r>
                    </a:p>
                  </a:txBody>
                  <a:tcPr/>
                </a:tc>
                <a:tc>
                  <a:txBody>
                    <a:bodyPr/>
                    <a:lstStyle/>
                    <a:p>
                      <a:r>
                        <a:rPr lang="en-US" sz="1200" dirty="0"/>
                        <a:t>24</a:t>
                      </a:r>
                    </a:p>
                  </a:txBody>
                  <a:tcPr/>
                </a:tc>
                <a:extLst>
                  <a:ext uri="{0D108BD9-81ED-4DB2-BD59-A6C34878D82A}">
                    <a16:rowId xmlns:a16="http://schemas.microsoft.com/office/drawing/2014/main" val="3348868044"/>
                  </a:ext>
                </a:extLst>
              </a:tr>
              <a:tr h="178612">
                <a:tc>
                  <a:txBody>
                    <a:bodyPr/>
                    <a:lstStyle/>
                    <a:p>
                      <a:r>
                        <a:rPr lang="en-US" sz="1200" dirty="0"/>
                        <a:t>6</a:t>
                      </a:r>
                    </a:p>
                  </a:txBody>
                  <a:tcPr/>
                </a:tc>
                <a:tc>
                  <a:txBody>
                    <a:bodyPr/>
                    <a:lstStyle/>
                    <a:p>
                      <a:r>
                        <a:rPr lang="en-US" sz="1200" dirty="0"/>
                        <a:t>Mock</a:t>
                      </a:r>
                    </a:p>
                  </a:txBody>
                  <a:tcPr/>
                </a:tc>
                <a:tc>
                  <a:txBody>
                    <a:bodyPr/>
                    <a:lstStyle/>
                    <a:p>
                      <a:r>
                        <a:rPr lang="en-US" sz="1200" dirty="0"/>
                        <a:t>24</a:t>
                      </a:r>
                    </a:p>
                  </a:txBody>
                  <a:tcPr/>
                </a:tc>
                <a:extLst>
                  <a:ext uri="{0D108BD9-81ED-4DB2-BD59-A6C34878D82A}">
                    <a16:rowId xmlns:a16="http://schemas.microsoft.com/office/drawing/2014/main" val="577284192"/>
                  </a:ext>
                </a:extLst>
              </a:tr>
              <a:tr h="178612">
                <a:tc>
                  <a:txBody>
                    <a:bodyPr/>
                    <a:lstStyle/>
                    <a:p>
                      <a:r>
                        <a:rPr lang="en-US" sz="1200" dirty="0"/>
                        <a:t>7</a:t>
                      </a:r>
                    </a:p>
                  </a:txBody>
                  <a:tcPr/>
                </a:tc>
                <a:tc>
                  <a:txBody>
                    <a:bodyPr/>
                    <a:lstStyle/>
                    <a:p>
                      <a:r>
                        <a:rPr lang="en-US" sz="1200" dirty="0"/>
                        <a:t>HIV</a:t>
                      </a:r>
                    </a:p>
                  </a:txBody>
                  <a:tcPr/>
                </a:tc>
                <a:tc>
                  <a:txBody>
                    <a:bodyPr/>
                    <a:lstStyle/>
                    <a:p>
                      <a:r>
                        <a:rPr lang="en-US" sz="1200" dirty="0"/>
                        <a:t>12</a:t>
                      </a:r>
                    </a:p>
                  </a:txBody>
                  <a:tcPr/>
                </a:tc>
                <a:extLst>
                  <a:ext uri="{0D108BD9-81ED-4DB2-BD59-A6C34878D82A}">
                    <a16:rowId xmlns:a16="http://schemas.microsoft.com/office/drawing/2014/main" val="3261890603"/>
                  </a:ext>
                </a:extLst>
              </a:tr>
              <a:tr h="178612">
                <a:tc>
                  <a:txBody>
                    <a:bodyPr/>
                    <a:lstStyle/>
                    <a:p>
                      <a:r>
                        <a:rPr lang="en-US" sz="1200" dirty="0"/>
                        <a:t>8</a:t>
                      </a:r>
                    </a:p>
                  </a:txBody>
                  <a:tcPr/>
                </a:tc>
                <a:tc>
                  <a:txBody>
                    <a:bodyPr/>
                    <a:lstStyle/>
                    <a:p>
                      <a:r>
                        <a:rPr lang="en-US" sz="1200" dirty="0"/>
                        <a:t>HIV</a:t>
                      </a:r>
                    </a:p>
                  </a:txBody>
                  <a:tcPr/>
                </a:tc>
                <a:tc>
                  <a:txBody>
                    <a:bodyPr/>
                    <a:lstStyle/>
                    <a:p>
                      <a:r>
                        <a:rPr lang="en-US" sz="1200" dirty="0"/>
                        <a:t>12</a:t>
                      </a:r>
                    </a:p>
                  </a:txBody>
                  <a:tcPr/>
                </a:tc>
                <a:extLst>
                  <a:ext uri="{0D108BD9-81ED-4DB2-BD59-A6C34878D82A}">
                    <a16:rowId xmlns:a16="http://schemas.microsoft.com/office/drawing/2014/main" val="1937156376"/>
                  </a:ext>
                </a:extLst>
              </a:tr>
              <a:tr h="178612">
                <a:tc>
                  <a:txBody>
                    <a:bodyPr/>
                    <a:lstStyle/>
                    <a:p>
                      <a:r>
                        <a:rPr lang="en-US" sz="1200" dirty="0"/>
                        <a:t>9</a:t>
                      </a:r>
                    </a:p>
                  </a:txBody>
                  <a:tcPr/>
                </a:tc>
                <a:tc>
                  <a:txBody>
                    <a:bodyPr/>
                    <a:lstStyle/>
                    <a:p>
                      <a:r>
                        <a:rPr lang="en-US" sz="1200" dirty="0"/>
                        <a:t>HIV</a:t>
                      </a:r>
                    </a:p>
                  </a:txBody>
                  <a:tcPr/>
                </a:tc>
                <a:tc>
                  <a:txBody>
                    <a:bodyPr/>
                    <a:lstStyle/>
                    <a:p>
                      <a:r>
                        <a:rPr lang="en-US" sz="1200" dirty="0"/>
                        <a:t>12</a:t>
                      </a:r>
                    </a:p>
                  </a:txBody>
                  <a:tcPr/>
                </a:tc>
                <a:extLst>
                  <a:ext uri="{0D108BD9-81ED-4DB2-BD59-A6C34878D82A}">
                    <a16:rowId xmlns:a16="http://schemas.microsoft.com/office/drawing/2014/main" val="2032519314"/>
                  </a:ext>
                </a:extLst>
              </a:tr>
              <a:tr h="178612">
                <a:tc>
                  <a:txBody>
                    <a:bodyPr/>
                    <a:lstStyle/>
                    <a:p>
                      <a:r>
                        <a:rPr lang="en-US" sz="1200" dirty="0"/>
                        <a:t>10</a:t>
                      </a:r>
                    </a:p>
                  </a:txBody>
                  <a:tcPr/>
                </a:tc>
                <a:tc>
                  <a:txBody>
                    <a:bodyPr/>
                    <a:lstStyle/>
                    <a:p>
                      <a:r>
                        <a:rPr lang="en-US" sz="1200" dirty="0"/>
                        <a:t>HIV</a:t>
                      </a:r>
                    </a:p>
                  </a:txBody>
                  <a:tcPr/>
                </a:tc>
                <a:tc>
                  <a:txBody>
                    <a:bodyPr/>
                    <a:lstStyle/>
                    <a:p>
                      <a:r>
                        <a:rPr lang="en-US" sz="1200" dirty="0"/>
                        <a:t>24</a:t>
                      </a:r>
                    </a:p>
                  </a:txBody>
                  <a:tcPr/>
                </a:tc>
                <a:extLst>
                  <a:ext uri="{0D108BD9-81ED-4DB2-BD59-A6C34878D82A}">
                    <a16:rowId xmlns:a16="http://schemas.microsoft.com/office/drawing/2014/main" val="2030565989"/>
                  </a:ext>
                </a:extLst>
              </a:tr>
              <a:tr h="178612">
                <a:tc>
                  <a:txBody>
                    <a:bodyPr/>
                    <a:lstStyle/>
                    <a:p>
                      <a:r>
                        <a:rPr lang="en-US" sz="1200" dirty="0"/>
                        <a:t>11</a:t>
                      </a:r>
                    </a:p>
                  </a:txBody>
                  <a:tcPr/>
                </a:tc>
                <a:tc>
                  <a:txBody>
                    <a:bodyPr/>
                    <a:lstStyle/>
                    <a:p>
                      <a:r>
                        <a:rPr lang="en-US" sz="1200" dirty="0"/>
                        <a:t>HIV</a:t>
                      </a:r>
                    </a:p>
                  </a:txBody>
                  <a:tcPr/>
                </a:tc>
                <a:tc>
                  <a:txBody>
                    <a:bodyPr/>
                    <a:lstStyle/>
                    <a:p>
                      <a:r>
                        <a:rPr lang="en-US" sz="1200" dirty="0"/>
                        <a:t>24</a:t>
                      </a:r>
                    </a:p>
                  </a:txBody>
                  <a:tcPr/>
                </a:tc>
                <a:extLst>
                  <a:ext uri="{0D108BD9-81ED-4DB2-BD59-A6C34878D82A}">
                    <a16:rowId xmlns:a16="http://schemas.microsoft.com/office/drawing/2014/main" val="4000956512"/>
                  </a:ext>
                </a:extLst>
              </a:tr>
              <a:tr h="178612">
                <a:tc>
                  <a:txBody>
                    <a:bodyPr/>
                    <a:lstStyle/>
                    <a:p>
                      <a:r>
                        <a:rPr lang="en-US" sz="1200" dirty="0"/>
                        <a:t>12</a:t>
                      </a:r>
                    </a:p>
                  </a:txBody>
                  <a:tcPr/>
                </a:tc>
                <a:tc>
                  <a:txBody>
                    <a:bodyPr/>
                    <a:lstStyle/>
                    <a:p>
                      <a:r>
                        <a:rPr lang="en-US" sz="1200" dirty="0"/>
                        <a:t>HIV</a:t>
                      </a:r>
                    </a:p>
                  </a:txBody>
                  <a:tcPr/>
                </a:tc>
                <a:tc>
                  <a:txBody>
                    <a:bodyPr/>
                    <a:lstStyle/>
                    <a:p>
                      <a:r>
                        <a:rPr lang="en-US" sz="1200" dirty="0"/>
                        <a:t>24</a:t>
                      </a:r>
                    </a:p>
                  </a:txBody>
                  <a:tcPr/>
                </a:tc>
                <a:extLst>
                  <a:ext uri="{0D108BD9-81ED-4DB2-BD59-A6C34878D82A}">
                    <a16:rowId xmlns:a16="http://schemas.microsoft.com/office/drawing/2014/main" val="1314265694"/>
                  </a:ext>
                </a:extLst>
              </a:tr>
            </a:tbl>
          </a:graphicData>
        </a:graphic>
      </p:graphicFrame>
      <p:sp>
        <p:nvSpPr>
          <p:cNvPr id="20" name="TextBox 19">
            <a:extLst>
              <a:ext uri="{FF2B5EF4-FFF2-40B4-BE49-F238E27FC236}">
                <a16:creationId xmlns:a16="http://schemas.microsoft.com/office/drawing/2014/main" id="{B6478B15-6894-444D-AE07-52EE0B2AFA96}"/>
              </a:ext>
            </a:extLst>
          </p:cNvPr>
          <p:cNvSpPr txBox="1"/>
          <p:nvPr/>
        </p:nvSpPr>
        <p:spPr>
          <a:xfrm>
            <a:off x="9066851" y="1246909"/>
            <a:ext cx="290347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Differential Expression compares two conditions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We’ll choose a primary factor = </a:t>
            </a:r>
            <a:r>
              <a:rPr lang="en-US" b="1" dirty="0"/>
              <a:t>Infection status  </a:t>
            </a:r>
            <a:r>
              <a:rPr lang="en-US" dirty="0"/>
              <a:t>for comparison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complex statistics can include multiple factors</a:t>
            </a:r>
          </a:p>
        </p:txBody>
      </p:sp>
      <p:sp>
        <p:nvSpPr>
          <p:cNvPr id="25" name="Title 1">
            <a:extLst>
              <a:ext uri="{FF2B5EF4-FFF2-40B4-BE49-F238E27FC236}">
                <a16:creationId xmlns:a16="http://schemas.microsoft.com/office/drawing/2014/main" id="{F118F949-EFB2-6148-9463-9E4A11929BA5}"/>
              </a:ext>
            </a:extLst>
          </p:cNvPr>
          <p:cNvSpPr txBox="1">
            <a:spLocks/>
          </p:cNvSpPr>
          <p:nvPr/>
        </p:nvSpPr>
        <p:spPr>
          <a:xfrm>
            <a:off x="0" y="47501"/>
            <a:ext cx="10515600" cy="840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1"/>
                </a:solidFill>
              </a:rPr>
              <a:t>Multi-factor experiment design </a:t>
            </a:r>
            <a:endParaRPr lang="en-US" dirty="0">
              <a:solidFill>
                <a:schemeClr val="accent1"/>
              </a:solidFill>
            </a:endParaRPr>
          </a:p>
        </p:txBody>
      </p:sp>
      <p:sp>
        <p:nvSpPr>
          <p:cNvPr id="27" name="TextBox 26">
            <a:extLst>
              <a:ext uri="{FF2B5EF4-FFF2-40B4-BE49-F238E27FC236}">
                <a16:creationId xmlns:a16="http://schemas.microsoft.com/office/drawing/2014/main" id="{B8649BD0-4559-264A-9A49-6383BA4DC2BE}"/>
              </a:ext>
            </a:extLst>
          </p:cNvPr>
          <p:cNvSpPr txBox="1"/>
          <p:nvPr/>
        </p:nvSpPr>
        <p:spPr>
          <a:xfrm>
            <a:off x="3316078" y="1072281"/>
            <a:ext cx="768934" cy="369332"/>
          </a:xfrm>
          <a:prstGeom prst="rect">
            <a:avLst/>
          </a:prstGeom>
          <a:noFill/>
        </p:spPr>
        <p:txBody>
          <a:bodyPr wrap="square" rtlCol="0">
            <a:spAutoFit/>
          </a:bodyPr>
          <a:lstStyle/>
          <a:p>
            <a:r>
              <a:rPr lang="en-US" dirty="0"/>
              <a:t>Mock</a:t>
            </a:r>
          </a:p>
        </p:txBody>
      </p:sp>
      <p:sp>
        <p:nvSpPr>
          <p:cNvPr id="28" name="TextBox 27">
            <a:extLst>
              <a:ext uri="{FF2B5EF4-FFF2-40B4-BE49-F238E27FC236}">
                <a16:creationId xmlns:a16="http://schemas.microsoft.com/office/drawing/2014/main" id="{F0EE904C-AC6D-124C-8B6A-0EB3611F5353}"/>
              </a:ext>
            </a:extLst>
          </p:cNvPr>
          <p:cNvSpPr txBox="1"/>
          <p:nvPr/>
        </p:nvSpPr>
        <p:spPr>
          <a:xfrm>
            <a:off x="5753559" y="1081707"/>
            <a:ext cx="518091" cy="369332"/>
          </a:xfrm>
          <a:prstGeom prst="rect">
            <a:avLst/>
          </a:prstGeom>
          <a:noFill/>
        </p:spPr>
        <p:txBody>
          <a:bodyPr wrap="none" rtlCol="0">
            <a:spAutoFit/>
          </a:bodyPr>
          <a:lstStyle/>
          <a:p>
            <a:r>
              <a:rPr lang="en-US" dirty="0"/>
              <a:t>HIV</a:t>
            </a:r>
          </a:p>
        </p:txBody>
      </p:sp>
      <p:cxnSp>
        <p:nvCxnSpPr>
          <p:cNvPr id="29" name="Straight Arrow Connector 28">
            <a:extLst>
              <a:ext uri="{FF2B5EF4-FFF2-40B4-BE49-F238E27FC236}">
                <a16:creationId xmlns:a16="http://schemas.microsoft.com/office/drawing/2014/main" id="{DE343D73-C258-F14E-B0E1-0436EBEC0009}"/>
              </a:ext>
            </a:extLst>
          </p:cNvPr>
          <p:cNvCxnSpPr/>
          <p:nvPr/>
        </p:nvCxnSpPr>
        <p:spPr>
          <a:xfrm>
            <a:off x="4428541" y="1246909"/>
            <a:ext cx="101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36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DESeq2 Test for Differential Expression</a:t>
            </a:r>
          </a:p>
        </p:txBody>
      </p:sp>
      <p:pic>
        <p:nvPicPr>
          <p:cNvPr id="4" name="Picture 3" descr="A screenshot of a cell phone&#10;&#10;Description automatically generated">
            <a:extLst>
              <a:ext uri="{FF2B5EF4-FFF2-40B4-BE49-F238E27FC236}">
                <a16:creationId xmlns:a16="http://schemas.microsoft.com/office/drawing/2014/main" id="{FFE4987D-1603-9049-AF31-51A1A2FDEA24}"/>
              </a:ext>
            </a:extLst>
          </p:cNvPr>
          <p:cNvPicPr>
            <a:picLocks noChangeAspect="1"/>
          </p:cNvPicPr>
          <p:nvPr/>
        </p:nvPicPr>
        <p:blipFill>
          <a:blip r:embed="rId3"/>
          <a:stretch>
            <a:fillRect/>
          </a:stretch>
        </p:blipFill>
        <p:spPr>
          <a:xfrm>
            <a:off x="1361809" y="888329"/>
            <a:ext cx="7032648" cy="5880634"/>
          </a:xfrm>
          <a:prstGeom prst="rect">
            <a:avLst/>
          </a:prstGeom>
        </p:spPr>
      </p:pic>
    </p:spTree>
    <p:extLst>
      <p:ext uri="{BB962C8B-B14F-4D97-AF65-F5344CB8AC3E}">
        <p14:creationId xmlns:p14="http://schemas.microsoft.com/office/powerpoint/2010/main" val="14118118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DESeq2  Results table</a:t>
            </a:r>
          </a:p>
        </p:txBody>
      </p:sp>
      <p:graphicFrame>
        <p:nvGraphicFramePr>
          <p:cNvPr id="7" name="Table 6">
            <a:extLst>
              <a:ext uri="{FF2B5EF4-FFF2-40B4-BE49-F238E27FC236}">
                <a16:creationId xmlns:a16="http://schemas.microsoft.com/office/drawing/2014/main" id="{64E551B0-628D-E746-B620-365F43CF7A4B}"/>
              </a:ext>
            </a:extLst>
          </p:cNvPr>
          <p:cNvGraphicFramePr>
            <a:graphicFrameLocks noGrp="1"/>
          </p:cNvGraphicFramePr>
          <p:nvPr>
            <p:extLst>
              <p:ext uri="{D42A27DB-BD31-4B8C-83A1-F6EECF244321}">
                <p14:modId xmlns:p14="http://schemas.microsoft.com/office/powerpoint/2010/main" val="4014376919"/>
              </p:ext>
            </p:extLst>
          </p:nvPr>
        </p:nvGraphicFramePr>
        <p:xfrm>
          <a:off x="599506" y="888329"/>
          <a:ext cx="10346520" cy="2624037"/>
        </p:xfrm>
        <a:graphic>
          <a:graphicData uri="http://schemas.openxmlformats.org/drawingml/2006/table">
            <a:tbl>
              <a:tblPr firstRow="1" bandRow="1">
                <a:tableStyleId>{5C22544A-7EE6-4342-B048-85BDC9FD1C3A}</a:tableStyleId>
              </a:tblPr>
              <a:tblGrid>
                <a:gridCol w="938922">
                  <a:extLst>
                    <a:ext uri="{9D8B030D-6E8A-4147-A177-3AD203B41FA5}">
                      <a16:colId xmlns:a16="http://schemas.microsoft.com/office/drawing/2014/main" val="2995898424"/>
                    </a:ext>
                  </a:extLst>
                </a:gridCol>
                <a:gridCol w="1567933">
                  <a:extLst>
                    <a:ext uri="{9D8B030D-6E8A-4147-A177-3AD203B41FA5}">
                      <a16:colId xmlns:a16="http://schemas.microsoft.com/office/drawing/2014/main" val="146512796"/>
                    </a:ext>
                  </a:extLst>
                </a:gridCol>
                <a:gridCol w="1567933">
                  <a:extLst>
                    <a:ext uri="{9D8B030D-6E8A-4147-A177-3AD203B41FA5}">
                      <a16:colId xmlns:a16="http://schemas.microsoft.com/office/drawing/2014/main" val="3923632990"/>
                    </a:ext>
                  </a:extLst>
                </a:gridCol>
                <a:gridCol w="1567933">
                  <a:extLst>
                    <a:ext uri="{9D8B030D-6E8A-4147-A177-3AD203B41FA5}">
                      <a16:colId xmlns:a16="http://schemas.microsoft.com/office/drawing/2014/main" val="288990367"/>
                    </a:ext>
                  </a:extLst>
                </a:gridCol>
                <a:gridCol w="1567933">
                  <a:extLst>
                    <a:ext uri="{9D8B030D-6E8A-4147-A177-3AD203B41FA5}">
                      <a16:colId xmlns:a16="http://schemas.microsoft.com/office/drawing/2014/main" val="3578704531"/>
                    </a:ext>
                  </a:extLst>
                </a:gridCol>
                <a:gridCol w="1567933">
                  <a:extLst>
                    <a:ext uri="{9D8B030D-6E8A-4147-A177-3AD203B41FA5}">
                      <a16:colId xmlns:a16="http://schemas.microsoft.com/office/drawing/2014/main" val="2406248065"/>
                    </a:ext>
                  </a:extLst>
                </a:gridCol>
                <a:gridCol w="1567933">
                  <a:extLst>
                    <a:ext uri="{9D8B030D-6E8A-4147-A177-3AD203B41FA5}">
                      <a16:colId xmlns:a16="http://schemas.microsoft.com/office/drawing/2014/main" val="2970621859"/>
                    </a:ext>
                  </a:extLst>
                </a:gridCol>
              </a:tblGrid>
              <a:tr h="656852">
                <a:tc>
                  <a:txBody>
                    <a:bodyPr/>
                    <a:lstStyle/>
                    <a:p>
                      <a:pPr algn="ctr" fontAlgn="b"/>
                      <a:r>
                        <a:rPr lang="en-US" sz="2000" b="0" i="0" u="none" strike="noStrike" dirty="0" err="1">
                          <a:solidFill>
                            <a:schemeClr val="bg1"/>
                          </a:solidFill>
                          <a:effectLst/>
                          <a:latin typeface="Helvetica Neue" panose="02000503000000020004" pitchFamily="2" charset="0"/>
                        </a:rPr>
                        <a:t>GeneID</a:t>
                      </a:r>
                      <a:endParaRPr lang="en-US" sz="2000" b="0" i="0" u="none" strike="noStrike" dirty="0">
                        <a:solidFill>
                          <a:schemeClr val="bg1"/>
                        </a:solidFill>
                        <a:effectLst/>
                        <a:latin typeface="Helvetica Neue" panose="02000503000000020004" pitchFamily="2" charset="0"/>
                      </a:endParaRPr>
                    </a:p>
                  </a:txBody>
                  <a:tcPr marL="9525" marR="9525" marT="9525" marB="0" anchor="b"/>
                </a:tc>
                <a:tc>
                  <a:txBody>
                    <a:bodyPr/>
                    <a:lstStyle/>
                    <a:p>
                      <a:pPr algn="ctr" fontAlgn="b"/>
                      <a:r>
                        <a:rPr lang="en-US" sz="2000" b="0" i="0" u="none" strike="noStrike">
                          <a:solidFill>
                            <a:schemeClr val="bg1"/>
                          </a:solidFill>
                          <a:effectLst/>
                          <a:latin typeface="Helvetica Neue" panose="02000503000000020004" pitchFamily="2" charset="0"/>
                        </a:rPr>
                        <a:t>Base mean</a:t>
                      </a:r>
                    </a:p>
                  </a:txBody>
                  <a:tcPr marL="9525" marR="9525" marT="9525" marB="0" anchor="b"/>
                </a:tc>
                <a:tc>
                  <a:txBody>
                    <a:bodyPr/>
                    <a:lstStyle/>
                    <a:p>
                      <a:pPr algn="ctr" fontAlgn="b"/>
                      <a:r>
                        <a:rPr lang="en-US" sz="2000" b="0" i="0" u="none" strike="noStrike">
                          <a:solidFill>
                            <a:schemeClr val="bg1"/>
                          </a:solidFill>
                          <a:effectLst/>
                          <a:latin typeface="Helvetica Neue" panose="02000503000000020004" pitchFamily="2" charset="0"/>
                        </a:rPr>
                        <a:t>log2(FC)</a:t>
                      </a:r>
                    </a:p>
                  </a:txBody>
                  <a:tcPr marL="9525" marR="9525" marT="9525" marB="0" anchor="b"/>
                </a:tc>
                <a:tc>
                  <a:txBody>
                    <a:bodyPr/>
                    <a:lstStyle/>
                    <a:p>
                      <a:pPr algn="ctr" fontAlgn="b"/>
                      <a:r>
                        <a:rPr lang="en-US" sz="2000" b="0" i="0" u="none" strike="noStrike">
                          <a:solidFill>
                            <a:schemeClr val="bg1"/>
                          </a:solidFill>
                          <a:effectLst/>
                          <a:latin typeface="Helvetica Neue" panose="02000503000000020004" pitchFamily="2" charset="0"/>
                        </a:rPr>
                        <a:t>StdErr</a:t>
                      </a:r>
                    </a:p>
                  </a:txBody>
                  <a:tcPr marL="9525" marR="9525" marT="9525" marB="0" anchor="b"/>
                </a:tc>
                <a:tc>
                  <a:txBody>
                    <a:bodyPr/>
                    <a:lstStyle/>
                    <a:p>
                      <a:pPr algn="ctr" fontAlgn="b"/>
                      <a:r>
                        <a:rPr lang="en-US" sz="2000" b="0" i="0" u="none" strike="noStrike">
                          <a:solidFill>
                            <a:schemeClr val="bg1"/>
                          </a:solidFill>
                          <a:effectLst/>
                          <a:latin typeface="Helvetica Neue" panose="02000503000000020004" pitchFamily="2" charset="0"/>
                        </a:rPr>
                        <a:t>Wald-Stats</a:t>
                      </a:r>
                    </a:p>
                  </a:txBody>
                  <a:tcPr marL="9525" marR="9525" marT="9525" marB="0" anchor="b"/>
                </a:tc>
                <a:tc>
                  <a:txBody>
                    <a:bodyPr/>
                    <a:lstStyle/>
                    <a:p>
                      <a:pPr algn="ctr" fontAlgn="b"/>
                      <a:r>
                        <a:rPr lang="en-US" sz="2000" b="0" i="0" u="none" strike="noStrike" dirty="0">
                          <a:solidFill>
                            <a:schemeClr val="bg1"/>
                          </a:solidFill>
                          <a:effectLst/>
                          <a:latin typeface="Helvetica Neue" panose="02000503000000020004" pitchFamily="2" charset="0"/>
                        </a:rPr>
                        <a:t>P-value</a:t>
                      </a:r>
                    </a:p>
                  </a:txBody>
                  <a:tcPr marL="9525" marR="9525" marT="9525" marB="0" anchor="b"/>
                </a:tc>
                <a:tc>
                  <a:txBody>
                    <a:bodyPr/>
                    <a:lstStyle/>
                    <a:p>
                      <a:pPr algn="ctr" fontAlgn="b"/>
                      <a:r>
                        <a:rPr lang="en-US" sz="2000" b="0" i="0" u="none" strike="noStrike" dirty="0">
                          <a:solidFill>
                            <a:schemeClr val="bg1"/>
                          </a:solidFill>
                          <a:effectLst/>
                          <a:latin typeface="Helvetica Neue" panose="02000503000000020004" pitchFamily="2" charset="0"/>
                        </a:rPr>
                        <a:t>P-adj</a:t>
                      </a:r>
                    </a:p>
                  </a:txBody>
                  <a:tcPr marL="9525" marR="9525" marT="9525" marB="0" anchor="b"/>
                </a:tc>
                <a:extLst>
                  <a:ext uri="{0D108BD9-81ED-4DB2-BD59-A6C34878D82A}">
                    <a16:rowId xmlns:a16="http://schemas.microsoft.com/office/drawing/2014/main" val="4099484922"/>
                  </a:ext>
                </a:extLst>
              </a:tr>
              <a:tr h="393437">
                <a:tc>
                  <a:txBody>
                    <a:bodyPr/>
                    <a:lstStyle/>
                    <a:p>
                      <a:pPr algn="ctr" fontAlgn="b"/>
                      <a:r>
                        <a:rPr lang="en-US" sz="1400" b="0" i="0" u="none" strike="noStrike">
                          <a:solidFill>
                            <a:srgbClr val="2C3143"/>
                          </a:solidFill>
                          <a:effectLst/>
                          <a:latin typeface="Helvetica Neue" panose="02000503000000020004" pitchFamily="2" charset="0"/>
                        </a:rPr>
                        <a:t>EGR1</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1273.65</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-2.22</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0.12</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-18.65</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1.25E-77</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1.44E-73</a:t>
                      </a:r>
                    </a:p>
                  </a:txBody>
                  <a:tcPr marL="9525" marR="9525" marT="19050" marB="19050" anchor="b"/>
                </a:tc>
                <a:extLst>
                  <a:ext uri="{0D108BD9-81ED-4DB2-BD59-A6C34878D82A}">
                    <a16:rowId xmlns:a16="http://schemas.microsoft.com/office/drawing/2014/main" val="487679457"/>
                  </a:ext>
                </a:extLst>
              </a:tr>
              <a:tr h="393437">
                <a:tc>
                  <a:txBody>
                    <a:bodyPr/>
                    <a:lstStyle/>
                    <a:p>
                      <a:pPr algn="ctr" fontAlgn="b"/>
                      <a:r>
                        <a:rPr lang="en-US" sz="1400" b="0" i="0" u="none" strike="noStrike">
                          <a:solidFill>
                            <a:srgbClr val="2C3143"/>
                          </a:solidFill>
                          <a:effectLst/>
                          <a:latin typeface="Helvetica Neue" panose="02000503000000020004" pitchFamily="2" charset="0"/>
                        </a:rPr>
                        <a:t>MYC</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5226.12</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1.41</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0.11</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12.53</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4.95E-36</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2.87E-32</a:t>
                      </a:r>
                    </a:p>
                  </a:txBody>
                  <a:tcPr marL="9525" marR="9525" marT="19050" marB="19050" anchor="b"/>
                </a:tc>
                <a:extLst>
                  <a:ext uri="{0D108BD9-81ED-4DB2-BD59-A6C34878D82A}">
                    <a16:rowId xmlns:a16="http://schemas.microsoft.com/office/drawing/2014/main" val="922404101"/>
                  </a:ext>
                </a:extLst>
              </a:tr>
              <a:tr h="393437">
                <a:tc>
                  <a:txBody>
                    <a:bodyPr/>
                    <a:lstStyle/>
                    <a:p>
                      <a:pPr algn="ctr" fontAlgn="b"/>
                      <a:r>
                        <a:rPr lang="en-US" sz="1400" b="0" i="0" u="none" strike="noStrike">
                          <a:solidFill>
                            <a:srgbClr val="2C3143"/>
                          </a:solidFill>
                          <a:effectLst/>
                          <a:latin typeface="Helvetica Neue" panose="02000503000000020004" pitchFamily="2" charset="0"/>
                        </a:rPr>
                        <a:t>OPRK1</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78.35</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-1.83</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0.17</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-10.57</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4.11E-26</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1.59E-22</a:t>
                      </a:r>
                    </a:p>
                  </a:txBody>
                  <a:tcPr marL="9525" marR="9525" marT="19050" marB="19050" anchor="b"/>
                </a:tc>
                <a:extLst>
                  <a:ext uri="{0D108BD9-81ED-4DB2-BD59-A6C34878D82A}">
                    <a16:rowId xmlns:a16="http://schemas.microsoft.com/office/drawing/2014/main" val="2627870369"/>
                  </a:ext>
                </a:extLst>
              </a:tr>
              <a:tr h="393437">
                <a:tc>
                  <a:txBody>
                    <a:bodyPr/>
                    <a:lstStyle/>
                    <a:p>
                      <a:pPr algn="ctr" fontAlgn="b"/>
                      <a:r>
                        <a:rPr lang="en-US" sz="1400" b="0" i="0" u="none" strike="noStrike">
                          <a:solidFill>
                            <a:srgbClr val="2C3143"/>
                          </a:solidFill>
                          <a:effectLst/>
                          <a:latin typeface="Helvetica Neue" panose="02000503000000020004" pitchFamily="2" charset="0"/>
                        </a:rPr>
                        <a:t>CCNI2</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7427.12</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0.93</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0.10</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9.43</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4.27E-21</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1.24E-17</a:t>
                      </a:r>
                    </a:p>
                  </a:txBody>
                  <a:tcPr marL="9525" marR="9525" marT="19050" marB="19050" anchor="b"/>
                </a:tc>
                <a:extLst>
                  <a:ext uri="{0D108BD9-81ED-4DB2-BD59-A6C34878D82A}">
                    <a16:rowId xmlns:a16="http://schemas.microsoft.com/office/drawing/2014/main" val="1895706538"/>
                  </a:ext>
                </a:extLst>
              </a:tr>
              <a:tr h="393437">
                <a:tc>
                  <a:txBody>
                    <a:bodyPr/>
                    <a:lstStyle/>
                    <a:p>
                      <a:pPr algn="ctr" fontAlgn="b"/>
                      <a:r>
                        <a:rPr lang="en-US" sz="1400" b="0" i="0" u="none" strike="noStrike">
                          <a:solidFill>
                            <a:srgbClr val="2C3143"/>
                          </a:solidFill>
                          <a:effectLst/>
                          <a:latin typeface="Helvetica Neue" panose="02000503000000020004" pitchFamily="2" charset="0"/>
                        </a:rPr>
                        <a:t>STRA6</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785.78</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0.97</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0.11</a:t>
                      </a:r>
                    </a:p>
                  </a:txBody>
                  <a:tcPr marL="9525" marR="9525" marT="19050" marB="19050" anchor="b"/>
                </a:tc>
                <a:tc>
                  <a:txBody>
                    <a:bodyPr/>
                    <a:lstStyle/>
                    <a:p>
                      <a:pPr algn="ctr" fontAlgn="b"/>
                      <a:r>
                        <a:rPr lang="en-US" sz="1400" b="0" i="0" u="none" strike="noStrike" dirty="0">
                          <a:solidFill>
                            <a:srgbClr val="2C3143"/>
                          </a:solidFill>
                          <a:effectLst/>
                          <a:latin typeface="Helvetica Neue" panose="02000503000000020004" pitchFamily="2" charset="0"/>
                        </a:rPr>
                        <a:t>8.61</a:t>
                      </a:r>
                    </a:p>
                  </a:txBody>
                  <a:tcPr marL="9525" marR="9525" marT="19050" marB="19050" anchor="b"/>
                </a:tc>
                <a:tc>
                  <a:txBody>
                    <a:bodyPr/>
                    <a:lstStyle/>
                    <a:p>
                      <a:pPr algn="ctr" fontAlgn="b"/>
                      <a:r>
                        <a:rPr lang="en-US" sz="1400" b="0" i="0" u="none" strike="noStrike">
                          <a:solidFill>
                            <a:srgbClr val="2C3143"/>
                          </a:solidFill>
                          <a:effectLst/>
                          <a:latin typeface="Helvetica Neue" panose="02000503000000020004" pitchFamily="2" charset="0"/>
                        </a:rPr>
                        <a:t>7.29E-18</a:t>
                      </a:r>
                    </a:p>
                  </a:txBody>
                  <a:tcPr marL="9525" marR="9525" marT="19050" marB="19050" anchor="b"/>
                </a:tc>
                <a:tc>
                  <a:txBody>
                    <a:bodyPr/>
                    <a:lstStyle/>
                    <a:p>
                      <a:pPr algn="ctr" fontAlgn="b"/>
                      <a:r>
                        <a:rPr lang="en-US" sz="1400" b="0" i="0" u="none" strike="noStrike" dirty="0">
                          <a:solidFill>
                            <a:srgbClr val="2C3143"/>
                          </a:solidFill>
                          <a:effectLst/>
                          <a:latin typeface="Helvetica Neue" panose="02000503000000020004" pitchFamily="2" charset="0"/>
                        </a:rPr>
                        <a:t>1.69E-14</a:t>
                      </a:r>
                    </a:p>
                  </a:txBody>
                  <a:tcPr marL="9525" marR="9525" marT="19050" marB="19050" anchor="b"/>
                </a:tc>
                <a:extLst>
                  <a:ext uri="{0D108BD9-81ED-4DB2-BD59-A6C34878D82A}">
                    <a16:rowId xmlns:a16="http://schemas.microsoft.com/office/drawing/2014/main" val="3117709002"/>
                  </a:ext>
                </a:extLst>
              </a:tr>
            </a:tbl>
          </a:graphicData>
        </a:graphic>
      </p:graphicFrame>
      <p:sp>
        <p:nvSpPr>
          <p:cNvPr id="11" name="TextBox 10">
            <a:extLst>
              <a:ext uri="{FF2B5EF4-FFF2-40B4-BE49-F238E27FC236}">
                <a16:creationId xmlns:a16="http://schemas.microsoft.com/office/drawing/2014/main" id="{210E48BA-DE4D-FD4B-BA46-D10C7F27ABFC}"/>
              </a:ext>
            </a:extLst>
          </p:cNvPr>
          <p:cNvSpPr txBox="1"/>
          <p:nvPr/>
        </p:nvSpPr>
        <p:spPr>
          <a:xfrm>
            <a:off x="1773109" y="3798322"/>
            <a:ext cx="7628050" cy="2585323"/>
          </a:xfrm>
          <a:prstGeom prst="rect">
            <a:avLst/>
          </a:prstGeom>
          <a:noFill/>
        </p:spPr>
        <p:txBody>
          <a:bodyPr wrap="none" rtlCol="0">
            <a:spAutoFit/>
          </a:bodyPr>
          <a:lstStyle/>
          <a:p>
            <a:pPr marL="285750" indent="-285750">
              <a:buFont typeface="Arial" panose="020B0604020202020204" pitchFamily="34" charset="0"/>
              <a:buChar char="•"/>
            </a:pPr>
            <a:r>
              <a:rPr lang="en-US" dirty="0"/>
              <a:t>Mean of normalized counts – averaged over all samples from two conditions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Log of the fold change between two conditions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Standard Error of Log FC estimate – will reflect the ”noisiness” of the gene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P-value – the probability that the log2FoldChange is not zero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Adjusted P value – accounting for multiple testing correction</a:t>
            </a:r>
          </a:p>
        </p:txBody>
      </p:sp>
    </p:spTree>
    <p:extLst>
      <p:ext uri="{BB962C8B-B14F-4D97-AF65-F5344CB8AC3E}">
        <p14:creationId xmlns:p14="http://schemas.microsoft.com/office/powerpoint/2010/main" val="42899092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DESeq2  P-value histogram</a:t>
            </a:r>
          </a:p>
        </p:txBody>
      </p:sp>
      <p:sp>
        <p:nvSpPr>
          <p:cNvPr id="4" name="TextBox 3">
            <a:extLst>
              <a:ext uri="{FF2B5EF4-FFF2-40B4-BE49-F238E27FC236}">
                <a16:creationId xmlns:a16="http://schemas.microsoft.com/office/drawing/2014/main" id="{98A94640-CF50-774F-9618-C650397B72A7}"/>
              </a:ext>
            </a:extLst>
          </p:cNvPr>
          <p:cNvSpPr txBox="1"/>
          <p:nvPr/>
        </p:nvSpPr>
        <p:spPr>
          <a:xfrm>
            <a:off x="5169780" y="6441167"/>
            <a:ext cx="6778074" cy="369332"/>
          </a:xfrm>
          <a:prstGeom prst="rect">
            <a:avLst/>
          </a:prstGeom>
          <a:noFill/>
        </p:spPr>
        <p:txBody>
          <a:bodyPr wrap="none" rtlCol="0">
            <a:spAutoFit/>
          </a:bodyPr>
          <a:lstStyle/>
          <a:p>
            <a:r>
              <a:rPr lang="en-US" dirty="0">
                <a:hlinkClick r:id="rId3"/>
              </a:rPr>
              <a:t>http://varianceexplained.org/statistics/interpreting-pvalue-histogram/</a:t>
            </a:r>
            <a:endParaRPr lang="en-US" dirty="0"/>
          </a:p>
        </p:txBody>
      </p:sp>
      <p:sp>
        <p:nvSpPr>
          <p:cNvPr id="5" name="TextBox 4">
            <a:extLst>
              <a:ext uri="{FF2B5EF4-FFF2-40B4-BE49-F238E27FC236}">
                <a16:creationId xmlns:a16="http://schemas.microsoft.com/office/drawing/2014/main" id="{F122DDE3-3D98-B143-8A8E-86842CAA2775}"/>
              </a:ext>
            </a:extLst>
          </p:cNvPr>
          <p:cNvSpPr txBox="1"/>
          <p:nvPr/>
        </p:nvSpPr>
        <p:spPr>
          <a:xfrm>
            <a:off x="6300685" y="467915"/>
            <a:ext cx="433569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Plot of raw p-values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P-value: Probability of getting a </a:t>
            </a:r>
            <a:r>
              <a:rPr lang="en-US" dirty="0" err="1"/>
              <a:t>logFC</a:t>
            </a:r>
            <a:r>
              <a:rPr lang="en-US" dirty="0"/>
              <a:t> as extreme as observed if the true </a:t>
            </a:r>
            <a:r>
              <a:rPr lang="en-US" dirty="0" err="1"/>
              <a:t>logFC</a:t>
            </a:r>
            <a:r>
              <a:rPr lang="en-US" dirty="0"/>
              <a:t> = 0 for that gene (null hypothesis)</a:t>
            </a:r>
          </a:p>
          <a:p>
            <a:pPr marL="285750" indent="-285750">
              <a:buFont typeface="Arial" panose="020B0604020202020204" pitchFamily="34" charset="0"/>
              <a:buChar char="•"/>
            </a:pPr>
            <a:endParaRPr lang="en-US" dirty="0"/>
          </a:p>
          <a:p>
            <a:r>
              <a:rPr lang="en-US" dirty="0"/>
              <a:t>How to interpret:</a:t>
            </a:r>
          </a:p>
          <a:p>
            <a:pPr marL="285750" indent="-285750">
              <a:buFont typeface="Arial" panose="020B0604020202020204" pitchFamily="34" charset="0"/>
              <a:buChar char="•"/>
            </a:pPr>
            <a:r>
              <a:rPr lang="en-US" dirty="0"/>
              <a:t>Random P-values are expected to be uniform, if you have true positives you should see a peak close to zero</a:t>
            </a:r>
          </a:p>
        </p:txBody>
      </p:sp>
      <p:pic>
        <p:nvPicPr>
          <p:cNvPr id="7" name="Picture 6" descr="A screenshot of a cell phone&#10;&#10;Description automatically generated">
            <a:extLst>
              <a:ext uri="{FF2B5EF4-FFF2-40B4-BE49-F238E27FC236}">
                <a16:creationId xmlns:a16="http://schemas.microsoft.com/office/drawing/2014/main" id="{04592240-DAA6-3E46-B7C2-436EA6181D05}"/>
              </a:ext>
            </a:extLst>
          </p:cNvPr>
          <p:cNvPicPr>
            <a:picLocks noChangeAspect="1"/>
          </p:cNvPicPr>
          <p:nvPr/>
        </p:nvPicPr>
        <p:blipFill>
          <a:blip r:embed="rId4"/>
          <a:stretch>
            <a:fillRect/>
          </a:stretch>
        </p:blipFill>
        <p:spPr>
          <a:xfrm>
            <a:off x="662903" y="888329"/>
            <a:ext cx="5275442" cy="5275442"/>
          </a:xfrm>
          <a:prstGeom prst="rect">
            <a:avLst/>
          </a:prstGeom>
        </p:spPr>
      </p:pic>
    </p:spTree>
    <p:extLst>
      <p:ext uri="{BB962C8B-B14F-4D97-AF65-F5344CB8AC3E}">
        <p14:creationId xmlns:p14="http://schemas.microsoft.com/office/powerpoint/2010/main" val="12528679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DESeq2  MA plot</a:t>
            </a:r>
          </a:p>
        </p:txBody>
      </p:sp>
      <p:pic>
        <p:nvPicPr>
          <p:cNvPr id="3" name="Picture 2">
            <a:extLst>
              <a:ext uri="{FF2B5EF4-FFF2-40B4-BE49-F238E27FC236}">
                <a16:creationId xmlns:a16="http://schemas.microsoft.com/office/drawing/2014/main" id="{6EF6A2FD-B2FB-EF4D-A8F9-A1390C9F7210}"/>
              </a:ext>
            </a:extLst>
          </p:cNvPr>
          <p:cNvPicPr>
            <a:picLocks noChangeAspect="1"/>
          </p:cNvPicPr>
          <p:nvPr/>
        </p:nvPicPr>
        <p:blipFill>
          <a:blip r:embed="rId2"/>
          <a:stretch>
            <a:fillRect/>
          </a:stretch>
        </p:blipFill>
        <p:spPr>
          <a:xfrm>
            <a:off x="5055996" y="1406160"/>
            <a:ext cx="4922017" cy="4922017"/>
          </a:xfrm>
          <a:prstGeom prst="rect">
            <a:avLst/>
          </a:prstGeom>
        </p:spPr>
      </p:pic>
      <p:sp>
        <p:nvSpPr>
          <p:cNvPr id="4" name="TextBox 3">
            <a:extLst>
              <a:ext uri="{FF2B5EF4-FFF2-40B4-BE49-F238E27FC236}">
                <a16:creationId xmlns:a16="http://schemas.microsoft.com/office/drawing/2014/main" id="{AB9620BD-5838-A44A-8FCA-B7485CBAE4C7}"/>
              </a:ext>
            </a:extLst>
          </p:cNvPr>
          <p:cNvSpPr txBox="1"/>
          <p:nvPr/>
        </p:nvSpPr>
        <p:spPr>
          <a:xfrm>
            <a:off x="8897268" y="2279300"/>
            <a:ext cx="1080745" cy="369332"/>
          </a:xfrm>
          <a:prstGeom prst="rect">
            <a:avLst/>
          </a:prstGeom>
          <a:noFill/>
        </p:spPr>
        <p:txBody>
          <a:bodyPr wrap="none" rtlCol="0">
            <a:spAutoFit/>
          </a:bodyPr>
          <a:lstStyle/>
          <a:p>
            <a:r>
              <a:rPr lang="en-US" dirty="0">
                <a:solidFill>
                  <a:srgbClr val="FF0000"/>
                </a:solidFill>
              </a:rPr>
              <a:t>DE Genes</a:t>
            </a:r>
          </a:p>
        </p:txBody>
      </p:sp>
      <p:sp>
        <p:nvSpPr>
          <p:cNvPr id="5" name="TextBox 4">
            <a:extLst>
              <a:ext uri="{FF2B5EF4-FFF2-40B4-BE49-F238E27FC236}">
                <a16:creationId xmlns:a16="http://schemas.microsoft.com/office/drawing/2014/main" id="{90A4BB2E-64A1-304F-A85F-01246F65DEFD}"/>
              </a:ext>
            </a:extLst>
          </p:cNvPr>
          <p:cNvSpPr txBox="1"/>
          <p:nvPr/>
        </p:nvSpPr>
        <p:spPr>
          <a:xfrm>
            <a:off x="391885" y="989590"/>
            <a:ext cx="4411227" cy="3693319"/>
          </a:xfrm>
          <a:prstGeom prst="rect">
            <a:avLst/>
          </a:prstGeom>
          <a:noFill/>
        </p:spPr>
        <p:txBody>
          <a:bodyPr wrap="square" rtlCol="0">
            <a:spAutoFit/>
          </a:bodyPr>
          <a:lstStyle/>
          <a:p>
            <a:r>
              <a:rPr lang="en-US" dirty="0"/>
              <a:t>Shows the relationship between</a:t>
            </a:r>
          </a:p>
          <a:p>
            <a:endParaRPr lang="en-US" dirty="0"/>
          </a:p>
          <a:p>
            <a:pPr marL="285750" indent="-285750">
              <a:buFont typeface="Arial" panose="020B0604020202020204" pitchFamily="34" charset="0"/>
              <a:buChar char="•"/>
            </a:pPr>
            <a:r>
              <a:rPr lang="en-US" dirty="0"/>
              <a:t>M: The difference in expression</a:t>
            </a:r>
          </a:p>
          <a:p>
            <a:r>
              <a:rPr lang="en-US" dirty="0"/>
              <a:t>    Log(HIV) – Log(Mock) = Log(HIV/Mock)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Average expression strength Average(Mock, HIV)</a:t>
            </a:r>
          </a:p>
          <a:p>
            <a:endParaRPr lang="en-US" dirty="0"/>
          </a:p>
          <a:p>
            <a:pPr marL="285750" indent="-285750">
              <a:buFont typeface="Arial" panose="020B0604020202020204" pitchFamily="34" charset="0"/>
              <a:buChar char="•"/>
            </a:pPr>
            <a:r>
              <a:rPr lang="en-US" dirty="0"/>
              <a:t>Genes with adjusted </a:t>
            </a:r>
            <a:r>
              <a:rPr lang="en-US" i="1" dirty="0"/>
              <a:t>p</a:t>
            </a:r>
            <a:r>
              <a:rPr lang="en-US" dirty="0"/>
              <a:t>-value &lt; 0.1 are in </a:t>
            </a:r>
            <a:r>
              <a:rPr lang="en-US" dirty="0">
                <a:solidFill>
                  <a:srgbClr val="FF0000"/>
                </a:solidFill>
              </a:rPr>
              <a:t>red</a:t>
            </a:r>
          </a:p>
          <a:p>
            <a:endParaRPr lang="en-US" dirty="0">
              <a:solidFill>
                <a:srgbClr val="FF0000"/>
              </a:solidFill>
            </a:endParaRPr>
          </a:p>
          <a:p>
            <a:pPr marL="285750" indent="-285750">
              <a:buFont typeface="Arial" panose="020B0604020202020204" pitchFamily="34" charset="0"/>
              <a:buChar char="•"/>
            </a:pPr>
            <a:r>
              <a:rPr lang="en-US" dirty="0"/>
              <a:t>Can be used as an overview or to diagnose problems</a:t>
            </a:r>
          </a:p>
        </p:txBody>
      </p:sp>
    </p:spTree>
    <p:extLst>
      <p:ext uri="{BB962C8B-B14F-4D97-AF65-F5344CB8AC3E}">
        <p14:creationId xmlns:p14="http://schemas.microsoft.com/office/powerpoint/2010/main" val="34993914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Conclusions</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60800" y="888329"/>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60800" y="1929987"/>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60800" y="2971646"/>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 Quantification</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60800" y="4013305"/>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Differential Expression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00700" y="170112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00700" y="2742788"/>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0922" y="3784447"/>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842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178130" y="157483"/>
            <a:ext cx="10515600" cy="840828"/>
          </a:xfrm>
        </p:spPr>
        <p:txBody>
          <a:bodyPr>
            <a:normAutofit/>
          </a:bodyPr>
          <a:lstStyle/>
          <a:p>
            <a:r>
              <a:rPr lang="en-US" dirty="0">
                <a:solidFill>
                  <a:schemeClr val="accent1"/>
                </a:solidFill>
              </a:rPr>
              <a:t>“Bulk” RNA seq workflow</a:t>
            </a:r>
          </a:p>
        </p:txBody>
      </p:sp>
      <p:pic>
        <p:nvPicPr>
          <p:cNvPr id="10" name="Picture 9">
            <a:extLst>
              <a:ext uri="{FF2B5EF4-FFF2-40B4-BE49-F238E27FC236}">
                <a16:creationId xmlns:a16="http://schemas.microsoft.com/office/drawing/2014/main" id="{CE7ECD7F-A31E-184C-ADFF-C0340C941B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458" t="2073" r="4411" b="2222"/>
          <a:stretch/>
        </p:blipFill>
        <p:spPr>
          <a:xfrm>
            <a:off x="7519662" y="294558"/>
            <a:ext cx="3630119" cy="6563442"/>
          </a:xfrm>
          <a:prstGeom prst="rect">
            <a:avLst/>
          </a:prstGeom>
        </p:spPr>
      </p:pic>
      <p:sp>
        <p:nvSpPr>
          <p:cNvPr id="3" name="TextBox 2">
            <a:extLst>
              <a:ext uri="{FF2B5EF4-FFF2-40B4-BE49-F238E27FC236}">
                <a16:creationId xmlns:a16="http://schemas.microsoft.com/office/drawing/2014/main" id="{FEEAD7DB-1F4A-A84F-BEF8-3B8E71480FAC}"/>
              </a:ext>
            </a:extLst>
          </p:cNvPr>
          <p:cNvSpPr txBox="1"/>
          <p:nvPr/>
        </p:nvSpPr>
        <p:spPr>
          <a:xfrm>
            <a:off x="3780503" y="1397873"/>
            <a:ext cx="2890683" cy="369332"/>
          </a:xfrm>
          <a:prstGeom prst="rect">
            <a:avLst/>
          </a:prstGeom>
          <a:noFill/>
        </p:spPr>
        <p:txBody>
          <a:bodyPr wrap="square" rtlCol="0">
            <a:spAutoFit/>
          </a:bodyPr>
          <a:lstStyle/>
          <a:p>
            <a:r>
              <a:rPr lang="en-US" dirty="0"/>
              <a:t>Library prep and sequencing</a:t>
            </a:r>
          </a:p>
        </p:txBody>
      </p:sp>
      <p:sp>
        <p:nvSpPr>
          <p:cNvPr id="5" name="TextBox 4">
            <a:extLst>
              <a:ext uri="{FF2B5EF4-FFF2-40B4-BE49-F238E27FC236}">
                <a16:creationId xmlns:a16="http://schemas.microsoft.com/office/drawing/2014/main" id="{24C2F6A2-7EDE-BC4A-AEF4-0667DEF659A4}"/>
              </a:ext>
            </a:extLst>
          </p:cNvPr>
          <p:cNvSpPr txBox="1"/>
          <p:nvPr/>
        </p:nvSpPr>
        <p:spPr>
          <a:xfrm>
            <a:off x="4458005" y="4618307"/>
            <a:ext cx="1535677" cy="369332"/>
          </a:xfrm>
          <a:prstGeom prst="rect">
            <a:avLst/>
          </a:prstGeom>
          <a:noFill/>
        </p:spPr>
        <p:txBody>
          <a:bodyPr wrap="none" rtlCol="0">
            <a:spAutoFit/>
          </a:bodyPr>
          <a:lstStyle/>
          <a:p>
            <a:r>
              <a:rPr lang="en-US" dirty="0"/>
              <a:t>Bioinformatics</a:t>
            </a:r>
          </a:p>
        </p:txBody>
      </p:sp>
      <p:sp>
        <p:nvSpPr>
          <p:cNvPr id="6" name="Left Bracket 5">
            <a:extLst>
              <a:ext uri="{FF2B5EF4-FFF2-40B4-BE49-F238E27FC236}">
                <a16:creationId xmlns:a16="http://schemas.microsoft.com/office/drawing/2014/main" id="{37021683-30C0-1A4B-99AD-90787DB77977}"/>
              </a:ext>
            </a:extLst>
          </p:cNvPr>
          <p:cNvSpPr/>
          <p:nvPr/>
        </p:nvSpPr>
        <p:spPr>
          <a:xfrm>
            <a:off x="6946490" y="294558"/>
            <a:ext cx="250723" cy="261087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1B9C64DE-C709-2C44-A18E-AE531C2A714F}"/>
              </a:ext>
            </a:extLst>
          </p:cNvPr>
          <p:cNvSpPr/>
          <p:nvPr/>
        </p:nvSpPr>
        <p:spPr>
          <a:xfrm>
            <a:off x="6982353" y="3042506"/>
            <a:ext cx="250723" cy="352093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6F64CF7E-240B-9F40-B066-82C393B61E25}"/>
              </a:ext>
            </a:extLst>
          </p:cNvPr>
          <p:cNvSpPr txBox="1"/>
          <p:nvPr/>
        </p:nvSpPr>
        <p:spPr>
          <a:xfrm>
            <a:off x="145415" y="6378775"/>
            <a:ext cx="4866782" cy="369332"/>
          </a:xfrm>
          <a:prstGeom prst="rect">
            <a:avLst/>
          </a:prstGeom>
          <a:noFill/>
        </p:spPr>
        <p:txBody>
          <a:bodyPr wrap="none" rtlCol="0">
            <a:spAutoFit/>
          </a:bodyPr>
          <a:lstStyle/>
          <a:p>
            <a:r>
              <a:rPr lang="en-US" dirty="0"/>
              <a:t>Good resource: </a:t>
            </a:r>
            <a:r>
              <a:rPr lang="en-US" dirty="0">
                <a:hlinkClick r:id="rId4"/>
              </a:rPr>
              <a:t>Griffiths et al </a:t>
            </a:r>
            <a:r>
              <a:rPr lang="en-US" dirty="0" err="1">
                <a:hlinkClick r:id="rId4"/>
              </a:rPr>
              <a:t>Plos</a:t>
            </a:r>
            <a:r>
              <a:rPr lang="en-US" dirty="0">
                <a:hlinkClick r:id="rId4"/>
              </a:rPr>
              <a:t> Comp Bio 2015 </a:t>
            </a:r>
            <a:endParaRPr lang="en-US" dirty="0"/>
          </a:p>
        </p:txBody>
      </p:sp>
    </p:spTree>
    <p:extLst>
      <p:ext uri="{BB962C8B-B14F-4D97-AF65-F5344CB8AC3E}">
        <p14:creationId xmlns:p14="http://schemas.microsoft.com/office/powerpoint/2010/main" val="34443727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References</a:t>
            </a:r>
          </a:p>
        </p:txBody>
      </p:sp>
      <p:sp>
        <p:nvSpPr>
          <p:cNvPr id="3" name="TextBox 2">
            <a:extLst>
              <a:ext uri="{FF2B5EF4-FFF2-40B4-BE49-F238E27FC236}">
                <a16:creationId xmlns:a16="http://schemas.microsoft.com/office/drawing/2014/main" id="{8744C474-6640-5142-BA52-BDFD73977438}"/>
              </a:ext>
            </a:extLst>
          </p:cNvPr>
          <p:cNvSpPr txBox="1"/>
          <p:nvPr/>
        </p:nvSpPr>
        <p:spPr>
          <a:xfrm>
            <a:off x="1772995" y="3105834"/>
            <a:ext cx="4448462" cy="646331"/>
          </a:xfrm>
          <a:prstGeom prst="rect">
            <a:avLst/>
          </a:prstGeom>
          <a:noFill/>
        </p:spPr>
        <p:txBody>
          <a:bodyPr wrap="none" rtlCol="0">
            <a:spAutoFit/>
          </a:bodyPr>
          <a:lstStyle/>
          <a:p>
            <a:r>
              <a:rPr lang="en-US" dirty="0"/>
              <a:t>https://</a:t>
            </a:r>
            <a:r>
              <a:rPr lang="en-US" dirty="0" err="1"/>
              <a:t>hbctraining.github.io</a:t>
            </a:r>
            <a:r>
              <a:rPr lang="en-US" dirty="0"/>
              <a:t>/</a:t>
            </a:r>
            <a:r>
              <a:rPr lang="en-US" dirty="0" err="1"/>
              <a:t>DGE_workshop</a:t>
            </a:r>
            <a:r>
              <a:rPr lang="en-US" dirty="0"/>
              <a:t> </a:t>
            </a:r>
          </a:p>
          <a:p>
            <a:endParaRPr lang="en-US" dirty="0"/>
          </a:p>
        </p:txBody>
      </p:sp>
      <p:sp>
        <p:nvSpPr>
          <p:cNvPr id="4" name="Rectangle 3">
            <a:extLst>
              <a:ext uri="{FF2B5EF4-FFF2-40B4-BE49-F238E27FC236}">
                <a16:creationId xmlns:a16="http://schemas.microsoft.com/office/drawing/2014/main" id="{B1F83235-8546-024C-8F3B-1A3F3F8AA6AE}"/>
              </a:ext>
            </a:extLst>
          </p:cNvPr>
          <p:cNvSpPr/>
          <p:nvPr/>
        </p:nvSpPr>
        <p:spPr>
          <a:xfrm>
            <a:off x="1772995" y="2579643"/>
            <a:ext cx="9373975" cy="369332"/>
          </a:xfrm>
          <a:prstGeom prst="rect">
            <a:avLst/>
          </a:prstGeom>
        </p:spPr>
        <p:txBody>
          <a:bodyPr wrap="square">
            <a:spAutoFit/>
          </a:bodyPr>
          <a:lstStyle/>
          <a:p>
            <a:r>
              <a:rPr lang="en-US" dirty="0"/>
              <a:t>https://</a:t>
            </a:r>
            <a:r>
              <a:rPr lang="en-US" dirty="0" err="1"/>
              <a:t>www.bioconductor.org</a:t>
            </a:r>
            <a:r>
              <a:rPr lang="en-US" dirty="0"/>
              <a:t>/packages/3.3/</a:t>
            </a:r>
            <a:r>
              <a:rPr lang="en-US" dirty="0" err="1"/>
              <a:t>bioc</a:t>
            </a:r>
            <a:r>
              <a:rPr lang="en-US" dirty="0"/>
              <a:t>/vignettes/DESeq2/</a:t>
            </a:r>
            <a:r>
              <a:rPr lang="en-US" dirty="0" err="1"/>
              <a:t>inst</a:t>
            </a:r>
            <a:r>
              <a:rPr lang="en-US" dirty="0"/>
              <a:t>/doc/DESeq2.pdf</a:t>
            </a:r>
          </a:p>
        </p:txBody>
      </p:sp>
      <p:sp>
        <p:nvSpPr>
          <p:cNvPr id="5" name="TextBox 4">
            <a:extLst>
              <a:ext uri="{FF2B5EF4-FFF2-40B4-BE49-F238E27FC236}">
                <a16:creationId xmlns:a16="http://schemas.microsoft.com/office/drawing/2014/main" id="{4D501227-F193-4F48-AEAC-41BB32EA626F}"/>
              </a:ext>
            </a:extLst>
          </p:cNvPr>
          <p:cNvSpPr txBox="1"/>
          <p:nvPr/>
        </p:nvSpPr>
        <p:spPr>
          <a:xfrm>
            <a:off x="1772995" y="3724358"/>
            <a:ext cx="4530215" cy="369332"/>
          </a:xfrm>
          <a:prstGeom prst="rect">
            <a:avLst/>
          </a:prstGeom>
          <a:noFill/>
        </p:spPr>
        <p:txBody>
          <a:bodyPr wrap="none" rtlCol="0">
            <a:spAutoFit/>
          </a:bodyPr>
          <a:lstStyle/>
          <a:p>
            <a:r>
              <a:rPr lang="en-US" dirty="0">
                <a:hlinkClick r:id="rId2"/>
              </a:rPr>
              <a:t>https://galaxyproject.org/tutorials/rb_rnaseq/</a:t>
            </a:r>
            <a:endParaRPr lang="en-US" dirty="0"/>
          </a:p>
        </p:txBody>
      </p:sp>
    </p:spTree>
    <p:extLst>
      <p:ext uri="{BB962C8B-B14F-4D97-AF65-F5344CB8AC3E}">
        <p14:creationId xmlns:p14="http://schemas.microsoft.com/office/powerpoint/2010/main" val="4124840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415600" y="1575333"/>
            <a:ext cx="11360800" cy="4516800"/>
          </a:xfrm>
          <a:prstGeom prst="rect">
            <a:avLst/>
          </a:prstGeom>
        </p:spPr>
        <p:txBody>
          <a:bodyPr spcFirstLastPara="1" vert="horz" wrap="square" lIns="121900" tIns="121900" rIns="121900" bIns="121900" rtlCol="0" anchor="t" anchorCtr="0">
            <a:noAutofit/>
          </a:bodyPr>
          <a:lstStyle/>
          <a:p>
            <a:pPr indent="-507987">
              <a:buSzPts val="2400"/>
              <a:buChar char="❖"/>
            </a:pPr>
            <a:r>
              <a:rPr lang="en" sz="3200" b="1">
                <a:latin typeface="Georgia"/>
                <a:ea typeface="Georgia"/>
                <a:cs typeface="Georgia"/>
                <a:sym typeface="Georgia"/>
              </a:rPr>
              <a:t>Web-based</a:t>
            </a:r>
            <a:r>
              <a:rPr lang="en" sz="3200">
                <a:latin typeface="Georgia"/>
                <a:ea typeface="Georgia"/>
                <a:cs typeface="Georgia"/>
                <a:sym typeface="Georgia"/>
              </a:rPr>
              <a:t> platform for running data analysis and integration, geared towards bioinformatics</a:t>
            </a:r>
            <a:endParaRPr sz="3200">
              <a:latin typeface="Georgia"/>
              <a:ea typeface="Georgia"/>
              <a:cs typeface="Georgia"/>
              <a:sym typeface="Georgia"/>
            </a:endParaRPr>
          </a:p>
          <a:p>
            <a:pPr lvl="1" indent="-457189">
              <a:spcBef>
                <a:spcPts val="0"/>
              </a:spcBef>
              <a:buSzPts val="1800"/>
              <a:buFont typeface="Georgia"/>
              <a:buChar char="➢"/>
            </a:pPr>
            <a:r>
              <a:rPr lang="en">
                <a:latin typeface="Georgia"/>
                <a:ea typeface="Georgia"/>
                <a:cs typeface="Georgia"/>
                <a:sym typeface="Georgia"/>
              </a:rPr>
              <a:t>Open-source</a:t>
            </a:r>
            <a:endParaRPr>
              <a:latin typeface="Georgia"/>
              <a:ea typeface="Georgia"/>
              <a:cs typeface="Georgia"/>
              <a:sym typeface="Georgia"/>
            </a:endParaRPr>
          </a:p>
          <a:p>
            <a:pPr lvl="1" indent="-457189">
              <a:spcBef>
                <a:spcPts val="0"/>
              </a:spcBef>
              <a:buSzPts val="1800"/>
              <a:buFont typeface="Georgia"/>
              <a:buChar char="➢"/>
            </a:pPr>
            <a:r>
              <a:rPr lang="en">
                <a:latin typeface="Georgia"/>
                <a:ea typeface="Georgia"/>
                <a:cs typeface="Georgia"/>
                <a:sym typeface="Georgia"/>
              </a:rPr>
              <a:t>Developed at Penn State, Johns Hopkins, OHSU and Cleveland Clinic with many more outside contributions</a:t>
            </a:r>
            <a:endParaRPr>
              <a:latin typeface="Georgia"/>
              <a:ea typeface="Georgia"/>
              <a:cs typeface="Georgia"/>
              <a:sym typeface="Georgia"/>
            </a:endParaRPr>
          </a:p>
          <a:p>
            <a:pPr lvl="1" indent="-457189">
              <a:spcBef>
                <a:spcPts val="0"/>
              </a:spcBef>
              <a:buSzPts val="1800"/>
              <a:buFont typeface="Georgia"/>
              <a:buChar char="➢"/>
            </a:pPr>
            <a:r>
              <a:rPr lang="en">
                <a:latin typeface="Georgia"/>
                <a:ea typeface="Georgia"/>
                <a:cs typeface="Georgia"/>
                <a:sym typeface="Georgia"/>
              </a:rPr>
              <a:t>Large and extremely responsive community </a:t>
            </a:r>
            <a:endParaRPr>
              <a:latin typeface="Georgia"/>
              <a:ea typeface="Georgia"/>
              <a:cs typeface="Georgia"/>
              <a:sym typeface="Georgia"/>
            </a:endParaRPr>
          </a:p>
          <a:p>
            <a:pPr indent="0">
              <a:spcBef>
                <a:spcPts val="2133"/>
              </a:spcBef>
              <a:spcAft>
                <a:spcPts val="2133"/>
              </a:spcAft>
              <a:buNone/>
            </a:pPr>
            <a:endParaRPr/>
          </a:p>
        </p:txBody>
      </p:sp>
      <p:pic>
        <p:nvPicPr>
          <p:cNvPr id="62" name="Google Shape;62;p14"/>
          <p:cNvPicPr preferRelativeResize="0"/>
          <p:nvPr/>
        </p:nvPicPr>
        <p:blipFill rotWithShape="1">
          <a:blip r:embed="rId3">
            <a:alphaModFix/>
          </a:blip>
          <a:srcRect b="32272"/>
          <a:stretch/>
        </p:blipFill>
        <p:spPr>
          <a:xfrm>
            <a:off x="3008501" y="166134"/>
            <a:ext cx="5235300" cy="1255199"/>
          </a:xfrm>
          <a:prstGeom prst="rect">
            <a:avLst/>
          </a:prstGeom>
          <a:noFill/>
          <a:ln>
            <a:noFill/>
          </a:ln>
        </p:spPr>
      </p:pic>
      <p:sp>
        <p:nvSpPr>
          <p:cNvPr id="63" name="Google Shape;63;p1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71</a:t>
            </a:fld>
            <a:endParaRPr/>
          </a:p>
        </p:txBody>
      </p:sp>
    </p:spTree>
    <p:extLst>
      <p:ext uri="{BB962C8B-B14F-4D97-AF65-F5344CB8AC3E}">
        <p14:creationId xmlns:p14="http://schemas.microsoft.com/office/powerpoint/2010/main" val="34697117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solidFill>
                  <a:schemeClr val="dk2"/>
                </a:solidFill>
                <a:latin typeface="Georgia"/>
                <a:ea typeface="Georgia"/>
                <a:cs typeface="Georgia"/>
                <a:sym typeface="Georgia"/>
              </a:rPr>
              <a:t>Benefits of Galaxy</a:t>
            </a:r>
            <a:endParaRPr dirty="0">
              <a:solidFill>
                <a:schemeClr val="dk2"/>
              </a:solidFill>
              <a:latin typeface="Georgia"/>
              <a:ea typeface="Georgia"/>
              <a:cs typeface="Georgia"/>
              <a:sym typeface="Georgia"/>
            </a:endParaRPr>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SzPts val="2400"/>
            </a:pPr>
            <a:r>
              <a:rPr lang="en" sz="3200" b="1">
                <a:latin typeface="Georgia"/>
                <a:ea typeface="Georgia"/>
                <a:cs typeface="Georgia"/>
                <a:sym typeface="Georgia"/>
              </a:rPr>
              <a:t>Accessible</a:t>
            </a:r>
            <a:r>
              <a:rPr lang="en" sz="3200">
                <a:latin typeface="Georgia"/>
                <a:ea typeface="Georgia"/>
                <a:cs typeface="Georgia"/>
                <a:sym typeface="Georgia"/>
              </a:rPr>
              <a:t> for inexperienced programmers</a:t>
            </a:r>
            <a:endParaRPr sz="3200">
              <a:latin typeface="Georgia"/>
              <a:ea typeface="Georgia"/>
              <a:cs typeface="Georgia"/>
              <a:sym typeface="Georgia"/>
            </a:endParaRPr>
          </a:p>
          <a:p>
            <a:pPr indent="-507987">
              <a:buSzPts val="2400"/>
              <a:buFont typeface="Georgia"/>
              <a:buChar char="●"/>
            </a:pPr>
            <a:r>
              <a:rPr lang="en" sz="3200">
                <a:latin typeface="Georgia"/>
                <a:ea typeface="Georgia"/>
                <a:cs typeface="Georgia"/>
                <a:sym typeface="Georgia"/>
              </a:rPr>
              <a:t>Workflow system</a:t>
            </a:r>
            <a:endParaRPr sz="3200">
              <a:latin typeface="Georgia"/>
              <a:ea typeface="Georgia"/>
              <a:cs typeface="Georgia"/>
              <a:sym typeface="Georgia"/>
            </a:endParaRPr>
          </a:p>
          <a:p>
            <a:pPr indent="-507987">
              <a:buSzPts val="2400"/>
              <a:buFont typeface="Georgia"/>
              <a:buChar char="●"/>
            </a:pPr>
            <a:r>
              <a:rPr lang="en" sz="3200">
                <a:latin typeface="Georgia"/>
                <a:ea typeface="Georgia"/>
                <a:cs typeface="Georgia"/>
                <a:sym typeface="Georgia"/>
              </a:rPr>
              <a:t>Lots of tools available</a:t>
            </a:r>
            <a:endParaRPr sz="3200">
              <a:latin typeface="Georgia"/>
              <a:ea typeface="Georgia"/>
              <a:cs typeface="Georgia"/>
              <a:sym typeface="Georgia"/>
            </a:endParaRPr>
          </a:p>
          <a:p>
            <a:pPr indent="-507987">
              <a:buSzPts val="2400"/>
            </a:pPr>
            <a:r>
              <a:rPr lang="en" sz="3200" b="1">
                <a:latin typeface="Georgia"/>
                <a:ea typeface="Georgia"/>
                <a:cs typeface="Georgia"/>
                <a:sym typeface="Georgia"/>
              </a:rPr>
              <a:t>Reproducibility</a:t>
            </a:r>
            <a:r>
              <a:rPr lang="en" sz="3200">
                <a:latin typeface="Georgia"/>
                <a:ea typeface="Georgia"/>
                <a:cs typeface="Georgia"/>
                <a:sym typeface="Georgia"/>
              </a:rPr>
              <a:t> of results through history</a:t>
            </a:r>
            <a:endParaRPr sz="3200">
              <a:latin typeface="Georgia"/>
              <a:ea typeface="Georgia"/>
              <a:cs typeface="Georgia"/>
              <a:sym typeface="Georgia"/>
            </a:endParaRPr>
          </a:p>
          <a:p>
            <a:pPr indent="-507987">
              <a:buSzPts val="2400"/>
              <a:buFont typeface="Georgia"/>
              <a:buChar char="●"/>
            </a:pPr>
            <a:r>
              <a:rPr lang="en" sz="3200">
                <a:latin typeface="Georgia"/>
                <a:ea typeface="Georgia"/>
                <a:cs typeface="Georgia"/>
                <a:sym typeface="Georgia"/>
              </a:rPr>
              <a:t>Easy to create new tools</a:t>
            </a:r>
            <a:endParaRPr sz="3200">
              <a:latin typeface="Georgia"/>
              <a:ea typeface="Georgia"/>
              <a:cs typeface="Georgia"/>
              <a:sym typeface="Georgia"/>
            </a:endParaRPr>
          </a:p>
          <a:p>
            <a:pPr indent="-507987">
              <a:buSzPts val="2400"/>
              <a:buFont typeface="Georgia"/>
              <a:buChar char="●"/>
            </a:pPr>
            <a:r>
              <a:rPr lang="en" sz="3200" b="1">
                <a:latin typeface="Georgia"/>
                <a:ea typeface="Georgia"/>
                <a:cs typeface="Georgia"/>
                <a:sym typeface="Georgia"/>
              </a:rPr>
              <a:t>Transparency</a:t>
            </a:r>
            <a:endParaRPr sz="3200">
              <a:latin typeface="Georgia"/>
              <a:ea typeface="Georgia"/>
              <a:cs typeface="Georgia"/>
              <a:sym typeface="Georgia"/>
            </a:endParaRPr>
          </a:p>
        </p:txBody>
      </p:sp>
      <p:sp>
        <p:nvSpPr>
          <p:cNvPr id="70" name="Google Shape;70;p1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72</a:t>
            </a:fld>
            <a:endParaRPr/>
          </a:p>
        </p:txBody>
      </p:sp>
    </p:spTree>
    <p:extLst>
      <p:ext uri="{BB962C8B-B14F-4D97-AF65-F5344CB8AC3E}">
        <p14:creationId xmlns:p14="http://schemas.microsoft.com/office/powerpoint/2010/main" val="32109250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cxnSp>
        <p:nvCxnSpPr>
          <p:cNvPr id="75" name="Google Shape;75;p16"/>
          <p:cNvCxnSpPr/>
          <p:nvPr/>
        </p:nvCxnSpPr>
        <p:spPr>
          <a:xfrm rot="10800000" flipH="1">
            <a:off x="2218900" y="5571067"/>
            <a:ext cx="5573200" cy="46800"/>
          </a:xfrm>
          <a:prstGeom prst="straightConnector1">
            <a:avLst/>
          </a:prstGeom>
          <a:noFill/>
          <a:ln w="9525" cap="flat" cmpd="sng">
            <a:solidFill>
              <a:schemeClr val="dk2"/>
            </a:solidFill>
            <a:prstDash val="solid"/>
            <a:round/>
            <a:headEnd type="none" w="med" len="med"/>
            <a:tailEnd type="triangle" w="med" len="med"/>
          </a:ln>
        </p:spPr>
      </p:cxnSp>
      <p:sp>
        <p:nvSpPr>
          <p:cNvPr id="76" name="Google Shape;76;p16"/>
          <p:cNvSpPr/>
          <p:nvPr/>
        </p:nvSpPr>
        <p:spPr>
          <a:xfrm>
            <a:off x="6320133" y="606300"/>
            <a:ext cx="5513200" cy="21664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77;p16"/>
          <p:cNvSpPr/>
          <p:nvPr/>
        </p:nvSpPr>
        <p:spPr>
          <a:xfrm>
            <a:off x="2832300" y="4027900"/>
            <a:ext cx="1972400" cy="531200"/>
          </a:xfrm>
          <a:prstGeom prst="cube">
            <a:avLst>
              <a:gd name="adj" fmla="val 25000"/>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 name="Google Shape;78;p16"/>
          <p:cNvSpPr/>
          <p:nvPr/>
        </p:nvSpPr>
        <p:spPr>
          <a:xfrm>
            <a:off x="284133" y="3101900"/>
            <a:ext cx="2435200" cy="1000800"/>
          </a:xfrm>
          <a:prstGeom prst="cube">
            <a:avLst>
              <a:gd name="adj" fmla="val 25000"/>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9" name="Google Shape;79;p16"/>
          <p:cNvSpPr/>
          <p:nvPr/>
        </p:nvSpPr>
        <p:spPr>
          <a:xfrm>
            <a:off x="209167" y="5178300"/>
            <a:ext cx="2062000" cy="926400"/>
          </a:xfrm>
          <a:prstGeom prst="cube">
            <a:avLst>
              <a:gd name="adj" fmla="val 25000"/>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80" name="Google Shape;80;p16"/>
          <p:cNvGraphicFramePr/>
          <p:nvPr/>
        </p:nvGraphicFramePr>
        <p:xfrm>
          <a:off x="6701067" y="1203167"/>
          <a:ext cx="4751332" cy="1219120"/>
        </p:xfrm>
        <a:graphic>
          <a:graphicData uri="http://schemas.openxmlformats.org/drawingml/2006/table">
            <a:tbl>
              <a:tblPr>
                <a:noFill/>
              </a:tblPr>
              <a:tblGrid>
                <a:gridCol w="1187833">
                  <a:extLst>
                    <a:ext uri="{9D8B030D-6E8A-4147-A177-3AD203B41FA5}">
                      <a16:colId xmlns:a16="http://schemas.microsoft.com/office/drawing/2014/main" val="20000"/>
                    </a:ext>
                  </a:extLst>
                </a:gridCol>
                <a:gridCol w="1187833">
                  <a:extLst>
                    <a:ext uri="{9D8B030D-6E8A-4147-A177-3AD203B41FA5}">
                      <a16:colId xmlns:a16="http://schemas.microsoft.com/office/drawing/2014/main" val="20001"/>
                    </a:ext>
                  </a:extLst>
                </a:gridCol>
                <a:gridCol w="1187833">
                  <a:extLst>
                    <a:ext uri="{9D8B030D-6E8A-4147-A177-3AD203B41FA5}">
                      <a16:colId xmlns:a16="http://schemas.microsoft.com/office/drawing/2014/main" val="20002"/>
                    </a:ext>
                  </a:extLst>
                </a:gridCol>
                <a:gridCol w="1187833">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extLst>
                  <a:ext uri="{0D108BD9-81ED-4DB2-BD59-A6C34878D82A}">
                    <a16:rowId xmlns:a16="http://schemas.microsoft.com/office/drawing/2014/main" val="10001"/>
                  </a:ext>
                </a:extLst>
              </a:tr>
            </a:tbl>
          </a:graphicData>
        </a:graphic>
      </p:graphicFrame>
      <p:sp>
        <p:nvSpPr>
          <p:cNvPr id="81" name="Google Shape;81;p16"/>
          <p:cNvSpPr/>
          <p:nvPr/>
        </p:nvSpPr>
        <p:spPr>
          <a:xfrm>
            <a:off x="7993533" y="4222033"/>
            <a:ext cx="3586000" cy="2300800"/>
          </a:xfrm>
          <a:prstGeom prst="can">
            <a:avLst>
              <a:gd name="adj" fmla="val 2500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82" name="Google Shape;82;p16"/>
          <p:cNvCxnSpPr/>
          <p:nvPr/>
        </p:nvCxnSpPr>
        <p:spPr>
          <a:xfrm>
            <a:off x="1314733" y="1906967"/>
            <a:ext cx="5200" cy="1179600"/>
          </a:xfrm>
          <a:prstGeom prst="straightConnector1">
            <a:avLst/>
          </a:prstGeom>
          <a:noFill/>
          <a:ln w="9525" cap="flat" cmpd="sng">
            <a:solidFill>
              <a:schemeClr val="dk2"/>
            </a:solidFill>
            <a:prstDash val="solid"/>
            <a:round/>
            <a:headEnd type="none" w="med" len="med"/>
            <a:tailEnd type="triangle" w="med" len="med"/>
          </a:ln>
        </p:spPr>
      </p:cxnSp>
      <p:cxnSp>
        <p:nvCxnSpPr>
          <p:cNvPr id="83" name="Google Shape;83;p16"/>
          <p:cNvCxnSpPr/>
          <p:nvPr/>
        </p:nvCxnSpPr>
        <p:spPr>
          <a:xfrm flipH="1">
            <a:off x="1299751" y="4102700"/>
            <a:ext cx="10400" cy="1000800"/>
          </a:xfrm>
          <a:prstGeom prst="straightConnector1">
            <a:avLst/>
          </a:prstGeom>
          <a:noFill/>
          <a:ln w="9525" cap="flat" cmpd="sng">
            <a:solidFill>
              <a:schemeClr val="dk2"/>
            </a:solidFill>
            <a:prstDash val="solid"/>
            <a:round/>
            <a:headEnd type="none" w="med" len="med"/>
            <a:tailEnd type="triangle" w="med" len="med"/>
          </a:ln>
        </p:spPr>
      </p:cxnSp>
      <p:cxnSp>
        <p:nvCxnSpPr>
          <p:cNvPr id="84" name="Google Shape;84;p16"/>
          <p:cNvCxnSpPr/>
          <p:nvPr/>
        </p:nvCxnSpPr>
        <p:spPr>
          <a:xfrm>
            <a:off x="5065167" y="1685500"/>
            <a:ext cx="1058400" cy="8000"/>
          </a:xfrm>
          <a:prstGeom prst="straightConnector1">
            <a:avLst/>
          </a:prstGeom>
          <a:noFill/>
          <a:ln w="9525" cap="flat" cmpd="sng">
            <a:solidFill>
              <a:schemeClr val="dk2"/>
            </a:solidFill>
            <a:prstDash val="solid"/>
            <a:round/>
            <a:headEnd type="none" w="med" len="med"/>
            <a:tailEnd type="triangle" w="med" len="med"/>
          </a:ln>
        </p:spPr>
      </p:cxnSp>
      <p:cxnSp>
        <p:nvCxnSpPr>
          <p:cNvPr id="85" name="Google Shape;85;p16"/>
          <p:cNvCxnSpPr>
            <a:stCxn id="79" idx="5"/>
          </p:cNvCxnSpPr>
          <p:nvPr/>
        </p:nvCxnSpPr>
        <p:spPr>
          <a:xfrm rot="10800000" flipH="1">
            <a:off x="2271167" y="1666900"/>
            <a:ext cx="2794000" cy="3858800"/>
          </a:xfrm>
          <a:prstGeom prst="bentConnector2">
            <a:avLst/>
          </a:prstGeom>
          <a:noFill/>
          <a:ln w="9525" cap="flat" cmpd="sng">
            <a:solidFill>
              <a:schemeClr val="dk2"/>
            </a:solidFill>
            <a:prstDash val="solid"/>
            <a:round/>
            <a:headEnd type="none" w="med" len="med"/>
            <a:tailEnd type="none" w="med" len="med"/>
          </a:ln>
        </p:spPr>
      </p:cxnSp>
      <p:sp>
        <p:nvSpPr>
          <p:cNvPr id="86" name="Google Shape;86;p16"/>
          <p:cNvSpPr/>
          <p:nvPr/>
        </p:nvSpPr>
        <p:spPr>
          <a:xfrm>
            <a:off x="4702300" y="3251297"/>
            <a:ext cx="1314800" cy="648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 name="Google Shape;87;p16"/>
          <p:cNvSpPr txBox="1"/>
          <p:nvPr/>
        </p:nvSpPr>
        <p:spPr>
          <a:xfrm>
            <a:off x="3056300" y="4027900"/>
            <a:ext cx="1748400" cy="323200"/>
          </a:xfrm>
          <a:prstGeom prst="rect">
            <a:avLst/>
          </a:prstGeom>
          <a:noFill/>
          <a:ln>
            <a:noFill/>
          </a:ln>
        </p:spPr>
        <p:txBody>
          <a:bodyPr spcFirstLastPara="1" wrap="square" lIns="121900" tIns="121900" rIns="121900" bIns="121900" anchor="t" anchorCtr="0">
            <a:noAutofit/>
          </a:bodyPr>
          <a:lstStyle/>
          <a:p>
            <a:r>
              <a:rPr lang="en" sz="1467"/>
              <a:t>PAM Authentication</a:t>
            </a:r>
            <a:endParaRPr sz="1467"/>
          </a:p>
        </p:txBody>
      </p:sp>
      <p:sp>
        <p:nvSpPr>
          <p:cNvPr id="88" name="Google Shape;88;p16"/>
          <p:cNvSpPr txBox="1"/>
          <p:nvPr/>
        </p:nvSpPr>
        <p:spPr>
          <a:xfrm>
            <a:off x="350967" y="3265900"/>
            <a:ext cx="2136800" cy="762000"/>
          </a:xfrm>
          <a:prstGeom prst="rect">
            <a:avLst/>
          </a:prstGeom>
          <a:noFill/>
          <a:ln>
            <a:noFill/>
          </a:ln>
        </p:spPr>
        <p:txBody>
          <a:bodyPr spcFirstLastPara="1" wrap="square" lIns="121900" tIns="121900" rIns="121900" bIns="121900" anchor="t" anchorCtr="0">
            <a:noAutofit/>
          </a:bodyPr>
          <a:lstStyle/>
          <a:p>
            <a:r>
              <a:rPr lang="en" sz="1600"/>
              <a:t>Proxy web-server</a:t>
            </a:r>
            <a:endParaRPr sz="1600"/>
          </a:p>
          <a:p>
            <a:r>
              <a:rPr lang="en" sz="1600"/>
              <a:t>(Apache)</a:t>
            </a:r>
            <a:endParaRPr sz="1600"/>
          </a:p>
        </p:txBody>
      </p:sp>
      <p:sp>
        <p:nvSpPr>
          <p:cNvPr id="89" name="Google Shape;89;p16"/>
          <p:cNvSpPr txBox="1"/>
          <p:nvPr/>
        </p:nvSpPr>
        <p:spPr>
          <a:xfrm>
            <a:off x="430767" y="5417500"/>
            <a:ext cx="1748400" cy="687200"/>
          </a:xfrm>
          <a:prstGeom prst="rect">
            <a:avLst/>
          </a:prstGeom>
          <a:noFill/>
          <a:ln>
            <a:noFill/>
          </a:ln>
        </p:spPr>
        <p:txBody>
          <a:bodyPr spcFirstLastPara="1" wrap="square" lIns="121900" tIns="121900" rIns="121900" bIns="121900" anchor="t" anchorCtr="0">
            <a:noAutofit/>
          </a:bodyPr>
          <a:lstStyle/>
          <a:p>
            <a:r>
              <a:rPr lang="en" sz="1600"/>
              <a:t>Galaxy web-server</a:t>
            </a:r>
            <a:endParaRPr sz="1600"/>
          </a:p>
        </p:txBody>
      </p:sp>
      <p:sp>
        <p:nvSpPr>
          <p:cNvPr id="90" name="Google Shape;90;p16"/>
          <p:cNvSpPr txBox="1"/>
          <p:nvPr/>
        </p:nvSpPr>
        <p:spPr>
          <a:xfrm>
            <a:off x="8262467" y="606300"/>
            <a:ext cx="2614800" cy="418400"/>
          </a:xfrm>
          <a:prstGeom prst="rect">
            <a:avLst/>
          </a:prstGeom>
          <a:noFill/>
          <a:ln>
            <a:noFill/>
          </a:ln>
        </p:spPr>
        <p:txBody>
          <a:bodyPr spcFirstLastPara="1" wrap="square" lIns="121900" tIns="121900" rIns="121900" bIns="121900" anchor="t" anchorCtr="0">
            <a:noAutofit/>
          </a:bodyPr>
          <a:lstStyle/>
          <a:p>
            <a:r>
              <a:rPr lang="en" sz="2400"/>
              <a:t>HPC Cluster</a:t>
            </a:r>
            <a:endParaRPr sz="2400"/>
          </a:p>
        </p:txBody>
      </p:sp>
      <p:sp>
        <p:nvSpPr>
          <p:cNvPr id="91" name="Google Shape;91;p16"/>
          <p:cNvSpPr txBox="1"/>
          <p:nvPr/>
        </p:nvSpPr>
        <p:spPr>
          <a:xfrm>
            <a:off x="8023533" y="5121300"/>
            <a:ext cx="3526000" cy="762000"/>
          </a:xfrm>
          <a:prstGeom prst="rect">
            <a:avLst/>
          </a:prstGeom>
          <a:noFill/>
          <a:ln>
            <a:noFill/>
          </a:ln>
        </p:spPr>
        <p:txBody>
          <a:bodyPr spcFirstLastPara="1" wrap="square" lIns="121900" tIns="121900" rIns="121900" bIns="121900" anchor="t" anchorCtr="0">
            <a:noAutofit/>
          </a:bodyPr>
          <a:lstStyle/>
          <a:p>
            <a:r>
              <a:rPr lang="en" sz="2400"/>
              <a:t>PostgreSQL Database server</a:t>
            </a:r>
            <a:endParaRPr sz="2400"/>
          </a:p>
        </p:txBody>
      </p:sp>
      <p:sp>
        <p:nvSpPr>
          <p:cNvPr id="92" name="Google Shape;92;p16"/>
          <p:cNvSpPr txBox="1"/>
          <p:nvPr/>
        </p:nvSpPr>
        <p:spPr>
          <a:xfrm>
            <a:off x="74700" y="0"/>
            <a:ext cx="5214400" cy="524800"/>
          </a:xfrm>
          <a:prstGeom prst="rect">
            <a:avLst/>
          </a:prstGeom>
          <a:noFill/>
          <a:ln>
            <a:noFill/>
          </a:ln>
        </p:spPr>
        <p:txBody>
          <a:bodyPr spcFirstLastPara="1" wrap="square" lIns="121900" tIns="121900" rIns="121900" bIns="121900" anchor="t" anchorCtr="0">
            <a:noAutofit/>
          </a:bodyPr>
          <a:lstStyle/>
          <a:p>
            <a:r>
              <a:rPr lang="en" sz="2400" b="1" u="sng">
                <a:solidFill>
                  <a:schemeClr val="dk2"/>
                </a:solidFill>
                <a:latin typeface="Georgia"/>
                <a:ea typeface="Georgia"/>
                <a:cs typeface="Georgia"/>
                <a:sym typeface="Georgia"/>
              </a:rPr>
              <a:t>Production Environment </a:t>
            </a:r>
            <a:endParaRPr sz="2400" b="1" u="sng">
              <a:solidFill>
                <a:schemeClr val="dk2"/>
              </a:solidFill>
              <a:latin typeface="Georgia"/>
              <a:ea typeface="Georgia"/>
              <a:cs typeface="Georgia"/>
              <a:sym typeface="Georgia"/>
            </a:endParaRPr>
          </a:p>
        </p:txBody>
      </p:sp>
      <p:pic>
        <p:nvPicPr>
          <p:cNvPr id="93" name="Google Shape;93;p16"/>
          <p:cNvPicPr preferRelativeResize="0"/>
          <p:nvPr/>
        </p:nvPicPr>
        <p:blipFill>
          <a:blip r:embed="rId3">
            <a:alphaModFix/>
          </a:blip>
          <a:stretch>
            <a:fillRect/>
          </a:stretch>
        </p:blipFill>
        <p:spPr>
          <a:xfrm>
            <a:off x="537784" y="636567"/>
            <a:ext cx="1559107" cy="1240132"/>
          </a:xfrm>
          <a:prstGeom prst="rect">
            <a:avLst/>
          </a:prstGeom>
          <a:noFill/>
          <a:ln>
            <a:noFill/>
          </a:ln>
        </p:spPr>
      </p:pic>
      <p:sp>
        <p:nvSpPr>
          <p:cNvPr id="94" name="Google Shape;94;p16"/>
          <p:cNvSpPr txBox="1"/>
          <p:nvPr/>
        </p:nvSpPr>
        <p:spPr>
          <a:xfrm>
            <a:off x="4708300" y="3212867"/>
            <a:ext cx="1415200" cy="687200"/>
          </a:xfrm>
          <a:prstGeom prst="rect">
            <a:avLst/>
          </a:prstGeom>
          <a:noFill/>
          <a:ln>
            <a:noFill/>
          </a:ln>
        </p:spPr>
        <p:txBody>
          <a:bodyPr spcFirstLastPara="1" wrap="square" lIns="121900" tIns="121900" rIns="121900" bIns="121900" anchor="t" anchorCtr="0">
            <a:noAutofit/>
          </a:bodyPr>
          <a:lstStyle/>
          <a:p>
            <a:r>
              <a:rPr lang="en" sz="1467"/>
              <a:t>Job scheduler</a:t>
            </a:r>
            <a:endParaRPr sz="1467"/>
          </a:p>
          <a:p>
            <a:r>
              <a:rPr lang="en" sz="1467"/>
              <a:t>(SLURM)</a:t>
            </a:r>
            <a:endParaRPr sz="1467"/>
          </a:p>
        </p:txBody>
      </p:sp>
      <p:cxnSp>
        <p:nvCxnSpPr>
          <p:cNvPr id="95" name="Google Shape;95;p16"/>
          <p:cNvCxnSpPr/>
          <p:nvPr/>
        </p:nvCxnSpPr>
        <p:spPr>
          <a:xfrm rot="10800000" flipH="1">
            <a:off x="2271167" y="4611100"/>
            <a:ext cx="1524400" cy="567200"/>
          </a:xfrm>
          <a:prstGeom prst="straightConnector1">
            <a:avLst/>
          </a:prstGeom>
          <a:noFill/>
          <a:ln w="9525" cap="flat" cmpd="sng">
            <a:solidFill>
              <a:schemeClr val="dk2"/>
            </a:solidFill>
            <a:prstDash val="solid"/>
            <a:round/>
            <a:headEnd type="triangle" w="med" len="med"/>
            <a:tailEnd type="triangle" w="med" len="med"/>
          </a:ln>
        </p:spPr>
      </p:cxnSp>
      <p:sp>
        <p:nvSpPr>
          <p:cNvPr id="96" name="Google Shape;96;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73</a:t>
            </a:fld>
            <a:endParaRPr/>
          </a:p>
        </p:txBody>
      </p:sp>
    </p:spTree>
    <p:extLst>
      <p:ext uri="{BB962C8B-B14F-4D97-AF65-F5344CB8AC3E}">
        <p14:creationId xmlns:p14="http://schemas.microsoft.com/office/powerpoint/2010/main" val="20959866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Bef>
                <a:spcPts val="2133"/>
              </a:spcBef>
              <a:buNone/>
            </a:pPr>
            <a:r>
              <a:rPr lang="en" sz="3200" b="1" u="sng" dirty="0">
                <a:solidFill>
                  <a:srgbClr val="FF9900"/>
                </a:solidFill>
                <a:latin typeface="Georgia"/>
                <a:ea typeface="Georgia"/>
                <a:cs typeface="Georgia"/>
                <a:sym typeface="Georgia"/>
                <a:hlinkClick r:id="rId3">
                  <a:extLst>
                    <a:ext uri="{A12FA001-AC4F-418D-AE19-62706E023703}">
                      <ahyp:hlinkClr xmlns:ahyp="http://schemas.microsoft.com/office/drawing/2018/hyperlinkcolor" val="tx"/>
                    </a:ext>
                  </a:extLst>
                </a:hlinkClick>
              </a:rPr>
              <a:t>https://galaxy.cluster.tufts.edu/</a:t>
            </a:r>
            <a:endParaRPr sz="3200" b="1" dirty="0">
              <a:solidFill>
                <a:srgbClr val="FF9900"/>
              </a:solidFill>
              <a:latin typeface="Georgia"/>
              <a:ea typeface="Georgia"/>
              <a:cs typeface="Georgia"/>
              <a:sym typeface="Georgia"/>
            </a:endParaRPr>
          </a:p>
          <a:p>
            <a:pPr marL="0" indent="0">
              <a:spcBef>
                <a:spcPts val="2133"/>
              </a:spcBef>
              <a:spcAft>
                <a:spcPts val="2133"/>
              </a:spcAft>
              <a:buNone/>
            </a:pPr>
            <a:r>
              <a:rPr lang="en" sz="3200" dirty="0">
                <a:solidFill>
                  <a:srgbClr val="000000"/>
                </a:solidFill>
                <a:latin typeface="Georgia"/>
                <a:ea typeface="Georgia"/>
                <a:cs typeface="Georgia"/>
                <a:sym typeface="Georgia"/>
              </a:rPr>
              <a:t>Login with you cluster username and password!</a:t>
            </a:r>
            <a:endParaRPr sz="3200" dirty="0">
              <a:solidFill>
                <a:srgbClr val="000000"/>
              </a:solidFill>
              <a:latin typeface="Georgia"/>
              <a:ea typeface="Georgia"/>
              <a:cs typeface="Georgia"/>
              <a:sym typeface="Georgia"/>
            </a:endParaRPr>
          </a:p>
        </p:txBody>
      </p:sp>
      <p:sp>
        <p:nvSpPr>
          <p:cNvPr id="126" name="Google Shape;126;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74</a:t>
            </a:fld>
            <a:endParaRPr/>
          </a:p>
        </p:txBody>
      </p:sp>
      <p:sp>
        <p:nvSpPr>
          <p:cNvPr id="7" name="Google Shape;68;p15">
            <a:extLst>
              <a:ext uri="{FF2B5EF4-FFF2-40B4-BE49-F238E27FC236}">
                <a16:creationId xmlns:a16="http://schemas.microsoft.com/office/drawing/2014/main" id="{D4BA5B1F-B445-604A-8D68-658687F00D68}"/>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solidFill>
                  <a:schemeClr val="dk2"/>
                </a:solidFill>
                <a:latin typeface="Georgia"/>
                <a:ea typeface="Georgia"/>
                <a:cs typeface="Georgia"/>
                <a:sym typeface="Georgia"/>
              </a:rPr>
              <a:t>Access Galaxy</a:t>
            </a:r>
            <a:endParaRPr dirty="0">
              <a:solidFill>
                <a:schemeClr val="dk2"/>
              </a:solidFill>
              <a:latin typeface="Georgia"/>
              <a:ea typeface="Georgia"/>
              <a:cs typeface="Georgia"/>
              <a:sym typeface="Georgia"/>
            </a:endParaRPr>
          </a:p>
        </p:txBody>
      </p:sp>
    </p:spTree>
    <p:extLst>
      <p:ext uri="{BB962C8B-B14F-4D97-AF65-F5344CB8AC3E}">
        <p14:creationId xmlns:p14="http://schemas.microsoft.com/office/powerpoint/2010/main" val="15664765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1"/>
          <p:cNvPicPr preferRelativeResize="0"/>
          <p:nvPr/>
        </p:nvPicPr>
        <p:blipFill>
          <a:blip r:embed="rId3">
            <a:alphaModFix/>
          </a:blip>
          <a:stretch>
            <a:fillRect/>
          </a:stretch>
        </p:blipFill>
        <p:spPr>
          <a:xfrm>
            <a:off x="203201" y="203200"/>
            <a:ext cx="11785593" cy="6388989"/>
          </a:xfrm>
          <a:prstGeom prst="rect">
            <a:avLst/>
          </a:prstGeom>
          <a:noFill/>
          <a:ln>
            <a:noFill/>
          </a:ln>
        </p:spPr>
      </p:pic>
      <p:sp>
        <p:nvSpPr>
          <p:cNvPr id="132" name="Google Shape;132;p21"/>
          <p:cNvSpPr txBox="1"/>
          <p:nvPr/>
        </p:nvSpPr>
        <p:spPr>
          <a:xfrm>
            <a:off x="4456400" y="5223500"/>
            <a:ext cx="3279200" cy="532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en" sz="2400" b="1">
                <a:solidFill>
                  <a:srgbClr val="FF0000"/>
                </a:solidFill>
              </a:rPr>
              <a:t>Galaxy Interface</a:t>
            </a:r>
            <a:endParaRPr sz="2400" b="1">
              <a:solidFill>
                <a:srgbClr val="FF0000"/>
              </a:solidFill>
            </a:endParaRPr>
          </a:p>
        </p:txBody>
      </p:sp>
      <p:sp>
        <p:nvSpPr>
          <p:cNvPr id="133" name="Google Shape;133;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75</a:t>
            </a:fld>
            <a:endParaRPr/>
          </a:p>
        </p:txBody>
      </p:sp>
    </p:spTree>
    <p:extLst>
      <p:ext uri="{BB962C8B-B14F-4D97-AF65-F5344CB8AC3E}">
        <p14:creationId xmlns:p14="http://schemas.microsoft.com/office/powerpoint/2010/main" val="7593896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2"/>
          <p:cNvPicPr preferRelativeResize="0"/>
          <p:nvPr/>
        </p:nvPicPr>
        <p:blipFill>
          <a:blip r:embed="rId3">
            <a:alphaModFix/>
          </a:blip>
          <a:stretch>
            <a:fillRect/>
          </a:stretch>
        </p:blipFill>
        <p:spPr>
          <a:xfrm>
            <a:off x="203201" y="203200"/>
            <a:ext cx="11785593" cy="6388989"/>
          </a:xfrm>
          <a:prstGeom prst="rect">
            <a:avLst/>
          </a:prstGeom>
          <a:noFill/>
          <a:ln>
            <a:noFill/>
          </a:ln>
        </p:spPr>
      </p:pic>
      <p:sp>
        <p:nvSpPr>
          <p:cNvPr id="139" name="Google Shape;139;p2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76</a:t>
            </a:fld>
            <a:endParaRPr/>
          </a:p>
        </p:txBody>
      </p:sp>
      <p:sp>
        <p:nvSpPr>
          <p:cNvPr id="140" name="Google Shape;140;p22"/>
          <p:cNvSpPr txBox="1"/>
          <p:nvPr/>
        </p:nvSpPr>
        <p:spPr>
          <a:xfrm>
            <a:off x="283867" y="672367"/>
            <a:ext cx="2166400" cy="5920000"/>
          </a:xfrm>
          <a:prstGeom prst="rect">
            <a:avLst/>
          </a:prstGeom>
          <a:noFill/>
          <a:ln w="28575" cap="flat" cmpd="sng">
            <a:solidFill>
              <a:srgbClr val="00FF00"/>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41" name="Google Shape;141;p22"/>
          <p:cNvSpPr txBox="1"/>
          <p:nvPr/>
        </p:nvSpPr>
        <p:spPr>
          <a:xfrm>
            <a:off x="537867" y="6036233"/>
            <a:ext cx="1404400" cy="418400"/>
          </a:xfrm>
          <a:prstGeom prst="rect">
            <a:avLst/>
          </a:prstGeom>
          <a:noFill/>
          <a:ln>
            <a:noFill/>
          </a:ln>
        </p:spPr>
        <p:txBody>
          <a:bodyPr spcFirstLastPara="1" wrap="square" lIns="121900" tIns="121900" rIns="121900" bIns="121900" anchor="t" anchorCtr="0">
            <a:noAutofit/>
          </a:bodyPr>
          <a:lstStyle/>
          <a:p>
            <a:pPr algn="ctr"/>
            <a:r>
              <a:rPr lang="en" sz="2400" b="1">
                <a:solidFill>
                  <a:srgbClr val="0000FF"/>
                </a:solidFill>
              </a:rPr>
              <a:t>TOOLS</a:t>
            </a:r>
            <a:endParaRPr sz="2400" b="1">
              <a:solidFill>
                <a:srgbClr val="0000FF"/>
              </a:solidFill>
            </a:endParaRPr>
          </a:p>
        </p:txBody>
      </p:sp>
    </p:spTree>
    <p:extLst>
      <p:ext uri="{BB962C8B-B14F-4D97-AF65-F5344CB8AC3E}">
        <p14:creationId xmlns:p14="http://schemas.microsoft.com/office/powerpoint/2010/main" val="37698053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3"/>
          <p:cNvPicPr preferRelativeResize="0"/>
          <p:nvPr/>
        </p:nvPicPr>
        <p:blipFill>
          <a:blip r:embed="rId3">
            <a:alphaModFix/>
          </a:blip>
          <a:stretch>
            <a:fillRect/>
          </a:stretch>
        </p:blipFill>
        <p:spPr>
          <a:xfrm>
            <a:off x="203201" y="203200"/>
            <a:ext cx="11785593" cy="6388989"/>
          </a:xfrm>
          <a:prstGeom prst="rect">
            <a:avLst/>
          </a:prstGeom>
          <a:noFill/>
          <a:ln>
            <a:noFill/>
          </a:ln>
        </p:spPr>
      </p:pic>
      <p:sp>
        <p:nvSpPr>
          <p:cNvPr id="147" name="Google Shape;147;p2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77</a:t>
            </a:fld>
            <a:endParaRPr/>
          </a:p>
        </p:txBody>
      </p:sp>
      <p:sp>
        <p:nvSpPr>
          <p:cNvPr id="148" name="Google Shape;148;p23"/>
          <p:cNvSpPr txBox="1"/>
          <p:nvPr/>
        </p:nvSpPr>
        <p:spPr>
          <a:xfrm>
            <a:off x="283867" y="672367"/>
            <a:ext cx="2166400" cy="5920000"/>
          </a:xfrm>
          <a:prstGeom prst="rect">
            <a:avLst/>
          </a:prstGeom>
          <a:noFill/>
          <a:ln w="28575" cap="flat" cmpd="sng">
            <a:solidFill>
              <a:srgbClr val="00FF00"/>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49" name="Google Shape;149;p23"/>
          <p:cNvSpPr txBox="1"/>
          <p:nvPr/>
        </p:nvSpPr>
        <p:spPr>
          <a:xfrm>
            <a:off x="537867" y="6036233"/>
            <a:ext cx="1404400" cy="418400"/>
          </a:xfrm>
          <a:prstGeom prst="rect">
            <a:avLst/>
          </a:prstGeom>
          <a:noFill/>
          <a:ln>
            <a:noFill/>
          </a:ln>
        </p:spPr>
        <p:txBody>
          <a:bodyPr spcFirstLastPara="1" wrap="square" lIns="121900" tIns="121900" rIns="121900" bIns="121900" anchor="t" anchorCtr="0">
            <a:noAutofit/>
          </a:bodyPr>
          <a:lstStyle/>
          <a:p>
            <a:pPr algn="ctr"/>
            <a:r>
              <a:rPr lang="en" sz="2400" b="1">
                <a:solidFill>
                  <a:srgbClr val="0000FF"/>
                </a:solidFill>
              </a:rPr>
              <a:t>TOOLS</a:t>
            </a:r>
            <a:endParaRPr sz="2400" b="1">
              <a:solidFill>
                <a:srgbClr val="0000FF"/>
              </a:solidFill>
            </a:endParaRPr>
          </a:p>
        </p:txBody>
      </p:sp>
      <p:sp>
        <p:nvSpPr>
          <p:cNvPr id="150" name="Google Shape;150;p23"/>
          <p:cNvSpPr txBox="1"/>
          <p:nvPr/>
        </p:nvSpPr>
        <p:spPr>
          <a:xfrm>
            <a:off x="9688833" y="687000"/>
            <a:ext cx="2339200" cy="58392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51" name="Google Shape;151;p23"/>
          <p:cNvSpPr txBox="1"/>
          <p:nvPr/>
        </p:nvSpPr>
        <p:spPr>
          <a:xfrm>
            <a:off x="10017433" y="5983033"/>
            <a:ext cx="1682000" cy="524800"/>
          </a:xfrm>
          <a:prstGeom prst="rect">
            <a:avLst/>
          </a:prstGeom>
          <a:noFill/>
          <a:ln>
            <a:noFill/>
          </a:ln>
        </p:spPr>
        <p:txBody>
          <a:bodyPr spcFirstLastPara="1" wrap="square" lIns="121900" tIns="121900" rIns="121900" bIns="121900" anchor="t" anchorCtr="0">
            <a:noAutofit/>
          </a:bodyPr>
          <a:lstStyle/>
          <a:p>
            <a:pPr algn="ctr"/>
            <a:r>
              <a:rPr lang="en" sz="2400" b="1">
                <a:solidFill>
                  <a:srgbClr val="FF0000"/>
                </a:solidFill>
              </a:rPr>
              <a:t>HISTORY</a:t>
            </a:r>
            <a:endParaRPr sz="2400" b="1">
              <a:solidFill>
                <a:srgbClr val="FF0000"/>
              </a:solidFill>
            </a:endParaRPr>
          </a:p>
        </p:txBody>
      </p:sp>
    </p:spTree>
    <p:extLst>
      <p:ext uri="{BB962C8B-B14F-4D97-AF65-F5344CB8AC3E}">
        <p14:creationId xmlns:p14="http://schemas.microsoft.com/office/powerpoint/2010/main" val="34057219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4"/>
          <p:cNvPicPr preferRelativeResize="0"/>
          <p:nvPr/>
        </p:nvPicPr>
        <p:blipFill>
          <a:blip r:embed="rId3">
            <a:alphaModFix/>
          </a:blip>
          <a:stretch>
            <a:fillRect/>
          </a:stretch>
        </p:blipFill>
        <p:spPr>
          <a:xfrm>
            <a:off x="203201" y="203200"/>
            <a:ext cx="11785593" cy="6388989"/>
          </a:xfrm>
          <a:prstGeom prst="rect">
            <a:avLst/>
          </a:prstGeom>
          <a:noFill/>
          <a:ln>
            <a:noFill/>
          </a:ln>
        </p:spPr>
      </p:pic>
      <p:sp>
        <p:nvSpPr>
          <p:cNvPr id="157" name="Google Shape;157;p2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78</a:t>
            </a:fld>
            <a:endParaRPr/>
          </a:p>
        </p:txBody>
      </p:sp>
      <p:sp>
        <p:nvSpPr>
          <p:cNvPr id="158" name="Google Shape;158;p24"/>
          <p:cNvSpPr txBox="1"/>
          <p:nvPr/>
        </p:nvSpPr>
        <p:spPr>
          <a:xfrm>
            <a:off x="283867" y="672367"/>
            <a:ext cx="2166400" cy="5920000"/>
          </a:xfrm>
          <a:prstGeom prst="rect">
            <a:avLst/>
          </a:prstGeom>
          <a:noFill/>
          <a:ln w="28575" cap="flat" cmpd="sng">
            <a:solidFill>
              <a:srgbClr val="00FF00"/>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59" name="Google Shape;159;p24"/>
          <p:cNvSpPr txBox="1"/>
          <p:nvPr/>
        </p:nvSpPr>
        <p:spPr>
          <a:xfrm>
            <a:off x="537867" y="6036233"/>
            <a:ext cx="1404400" cy="418400"/>
          </a:xfrm>
          <a:prstGeom prst="rect">
            <a:avLst/>
          </a:prstGeom>
          <a:noFill/>
          <a:ln>
            <a:noFill/>
          </a:ln>
        </p:spPr>
        <p:txBody>
          <a:bodyPr spcFirstLastPara="1" wrap="square" lIns="121900" tIns="121900" rIns="121900" bIns="121900" anchor="t" anchorCtr="0">
            <a:noAutofit/>
          </a:bodyPr>
          <a:lstStyle/>
          <a:p>
            <a:pPr algn="ctr"/>
            <a:r>
              <a:rPr lang="en" sz="2400" b="1">
                <a:solidFill>
                  <a:srgbClr val="0000FF"/>
                </a:solidFill>
              </a:rPr>
              <a:t>TOOLS</a:t>
            </a:r>
            <a:endParaRPr sz="2400" b="1">
              <a:solidFill>
                <a:srgbClr val="0000FF"/>
              </a:solidFill>
            </a:endParaRPr>
          </a:p>
        </p:txBody>
      </p:sp>
      <p:sp>
        <p:nvSpPr>
          <p:cNvPr id="160" name="Google Shape;160;p24"/>
          <p:cNvSpPr txBox="1"/>
          <p:nvPr/>
        </p:nvSpPr>
        <p:spPr>
          <a:xfrm>
            <a:off x="9688833" y="687000"/>
            <a:ext cx="2339200" cy="58392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61" name="Google Shape;161;p24"/>
          <p:cNvSpPr txBox="1"/>
          <p:nvPr/>
        </p:nvSpPr>
        <p:spPr>
          <a:xfrm>
            <a:off x="10017433" y="5983033"/>
            <a:ext cx="1682000" cy="524800"/>
          </a:xfrm>
          <a:prstGeom prst="rect">
            <a:avLst/>
          </a:prstGeom>
          <a:noFill/>
          <a:ln>
            <a:noFill/>
          </a:ln>
        </p:spPr>
        <p:txBody>
          <a:bodyPr spcFirstLastPara="1" wrap="square" lIns="121900" tIns="121900" rIns="121900" bIns="121900" anchor="t" anchorCtr="0">
            <a:noAutofit/>
          </a:bodyPr>
          <a:lstStyle/>
          <a:p>
            <a:pPr algn="ctr"/>
            <a:r>
              <a:rPr lang="en" sz="2400" b="1">
                <a:solidFill>
                  <a:srgbClr val="FF0000"/>
                </a:solidFill>
              </a:rPr>
              <a:t>HISTORY</a:t>
            </a:r>
            <a:endParaRPr sz="2400" b="1">
              <a:solidFill>
                <a:srgbClr val="FF0000"/>
              </a:solidFill>
            </a:endParaRPr>
          </a:p>
        </p:txBody>
      </p:sp>
      <p:sp>
        <p:nvSpPr>
          <p:cNvPr id="162" name="Google Shape;162;p24"/>
          <p:cNvSpPr txBox="1"/>
          <p:nvPr/>
        </p:nvSpPr>
        <p:spPr>
          <a:xfrm>
            <a:off x="2641333" y="675133"/>
            <a:ext cx="6863200" cy="5969600"/>
          </a:xfrm>
          <a:prstGeom prst="rect">
            <a:avLst/>
          </a:prstGeom>
          <a:noFill/>
          <a:ln w="19050" cap="flat" cmpd="sng">
            <a:solidFill>
              <a:srgbClr val="9900FF"/>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63" name="Google Shape;163;p24"/>
          <p:cNvSpPr txBox="1"/>
          <p:nvPr/>
        </p:nvSpPr>
        <p:spPr>
          <a:xfrm>
            <a:off x="4680600" y="5929833"/>
            <a:ext cx="2830800" cy="524800"/>
          </a:xfrm>
          <a:prstGeom prst="rect">
            <a:avLst/>
          </a:prstGeom>
          <a:noFill/>
          <a:ln>
            <a:noFill/>
          </a:ln>
        </p:spPr>
        <p:txBody>
          <a:bodyPr spcFirstLastPara="1" wrap="square" lIns="121900" tIns="121900" rIns="121900" bIns="121900" anchor="t" anchorCtr="0">
            <a:noAutofit/>
          </a:bodyPr>
          <a:lstStyle/>
          <a:p>
            <a:pPr algn="ctr"/>
            <a:r>
              <a:rPr lang="en" sz="2400" b="1">
                <a:solidFill>
                  <a:srgbClr val="9900FF"/>
                </a:solidFill>
              </a:rPr>
              <a:t>MAIN</a:t>
            </a:r>
            <a:endParaRPr sz="2400" b="1">
              <a:solidFill>
                <a:srgbClr val="9900FF"/>
              </a:solidFill>
            </a:endParaRPr>
          </a:p>
        </p:txBody>
      </p:sp>
    </p:spTree>
    <p:extLst>
      <p:ext uri="{BB962C8B-B14F-4D97-AF65-F5344CB8AC3E}">
        <p14:creationId xmlns:p14="http://schemas.microsoft.com/office/powerpoint/2010/main" val="27479475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7CD579-20FF-E140-8813-7287FED6CC77}"/>
              </a:ext>
            </a:extLst>
          </p:cNvPr>
          <p:cNvPicPr>
            <a:picLocks noChangeAspect="1"/>
          </p:cNvPicPr>
          <p:nvPr/>
        </p:nvPicPr>
        <p:blipFill>
          <a:blip r:embed="rId3"/>
          <a:stretch>
            <a:fillRect/>
          </a:stretch>
        </p:blipFill>
        <p:spPr>
          <a:xfrm>
            <a:off x="1928788" y="702635"/>
            <a:ext cx="8334423" cy="5784662"/>
          </a:xfrm>
          <a:prstGeom prst="rect">
            <a:avLst/>
          </a:prstGeom>
        </p:spPr>
      </p:pic>
      <p:sp>
        <p:nvSpPr>
          <p:cNvPr id="11" name="Oval 10">
            <a:extLst>
              <a:ext uri="{FF2B5EF4-FFF2-40B4-BE49-F238E27FC236}">
                <a16:creationId xmlns:a16="http://schemas.microsoft.com/office/drawing/2014/main" id="{43741DF6-6EBC-4A46-8BC9-64BBD2368566}"/>
              </a:ext>
            </a:extLst>
          </p:cNvPr>
          <p:cNvSpPr/>
          <p:nvPr/>
        </p:nvSpPr>
        <p:spPr>
          <a:xfrm>
            <a:off x="4598205" y="2874468"/>
            <a:ext cx="3892379" cy="38100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19F3891-EF44-E142-B62C-4F9A1D2F321E}"/>
              </a:ext>
            </a:extLst>
          </p:cNvPr>
          <p:cNvSpPr/>
          <p:nvPr/>
        </p:nvSpPr>
        <p:spPr>
          <a:xfrm>
            <a:off x="5615578" y="2345336"/>
            <a:ext cx="3892379" cy="38100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E7E1D1A-5D35-1648-9C19-D18A690C1147}"/>
              </a:ext>
            </a:extLst>
          </p:cNvPr>
          <p:cNvSpPr/>
          <p:nvPr/>
        </p:nvSpPr>
        <p:spPr>
          <a:xfrm>
            <a:off x="5817405" y="2775868"/>
            <a:ext cx="3892379" cy="38100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C082C1-DC90-AA48-B270-5828AF66FCD4}"/>
              </a:ext>
            </a:extLst>
          </p:cNvPr>
          <p:cNvSpPr txBox="1"/>
          <p:nvPr/>
        </p:nvSpPr>
        <p:spPr>
          <a:xfrm>
            <a:off x="5748887" y="333303"/>
            <a:ext cx="1591013" cy="369332"/>
          </a:xfrm>
          <a:prstGeom prst="rect">
            <a:avLst/>
          </a:prstGeom>
          <a:noFill/>
        </p:spPr>
        <p:txBody>
          <a:bodyPr wrap="none" rtlCol="0">
            <a:spAutoFit/>
          </a:bodyPr>
          <a:lstStyle/>
          <a:p>
            <a:r>
              <a:rPr lang="en-US" dirty="0"/>
              <a:t>RNA extraction</a:t>
            </a:r>
          </a:p>
        </p:txBody>
      </p:sp>
      <p:sp>
        <p:nvSpPr>
          <p:cNvPr id="29" name="TextBox 28">
            <a:extLst>
              <a:ext uri="{FF2B5EF4-FFF2-40B4-BE49-F238E27FC236}">
                <a16:creationId xmlns:a16="http://schemas.microsoft.com/office/drawing/2014/main" id="{E08BD995-8DEC-B346-A247-B21AD0447020}"/>
              </a:ext>
            </a:extLst>
          </p:cNvPr>
          <p:cNvSpPr txBox="1"/>
          <p:nvPr/>
        </p:nvSpPr>
        <p:spPr>
          <a:xfrm>
            <a:off x="6669538" y="1289229"/>
            <a:ext cx="1915396" cy="369332"/>
          </a:xfrm>
          <a:prstGeom prst="rect">
            <a:avLst/>
          </a:prstGeom>
          <a:solidFill>
            <a:schemeClr val="bg1"/>
          </a:solidFill>
        </p:spPr>
        <p:txBody>
          <a:bodyPr wrap="none" rtlCol="0">
            <a:spAutoFit/>
          </a:bodyPr>
          <a:lstStyle/>
          <a:p>
            <a:r>
              <a:rPr lang="en-US" dirty="0"/>
              <a:t>mRNA enrichment</a:t>
            </a:r>
          </a:p>
        </p:txBody>
      </p:sp>
      <p:sp>
        <p:nvSpPr>
          <p:cNvPr id="30" name="TextBox 29">
            <a:extLst>
              <a:ext uri="{FF2B5EF4-FFF2-40B4-BE49-F238E27FC236}">
                <a16:creationId xmlns:a16="http://schemas.microsoft.com/office/drawing/2014/main" id="{EBF3E832-65F1-264A-AE82-55FF5781166B}"/>
              </a:ext>
            </a:extLst>
          </p:cNvPr>
          <p:cNvSpPr txBox="1"/>
          <p:nvPr/>
        </p:nvSpPr>
        <p:spPr>
          <a:xfrm>
            <a:off x="6382202" y="1949385"/>
            <a:ext cx="2376997" cy="369332"/>
          </a:xfrm>
          <a:prstGeom prst="rect">
            <a:avLst/>
          </a:prstGeom>
          <a:solidFill>
            <a:schemeClr val="bg1"/>
          </a:solidFill>
        </p:spPr>
        <p:txBody>
          <a:bodyPr wrap="none" rtlCol="0">
            <a:spAutoFit/>
          </a:bodyPr>
          <a:lstStyle/>
          <a:p>
            <a:r>
              <a:rPr lang="en-US" dirty="0"/>
              <a:t>Fragmentation ~200 </a:t>
            </a:r>
            <a:r>
              <a:rPr lang="en-US" dirty="0" err="1"/>
              <a:t>bp</a:t>
            </a:r>
            <a:endParaRPr lang="en-US" dirty="0"/>
          </a:p>
        </p:txBody>
      </p:sp>
      <p:sp>
        <p:nvSpPr>
          <p:cNvPr id="31" name="TextBox 30">
            <a:extLst>
              <a:ext uri="{FF2B5EF4-FFF2-40B4-BE49-F238E27FC236}">
                <a16:creationId xmlns:a16="http://schemas.microsoft.com/office/drawing/2014/main" id="{60C59307-8A29-6648-A983-97A715C5541F}"/>
              </a:ext>
            </a:extLst>
          </p:cNvPr>
          <p:cNvSpPr txBox="1"/>
          <p:nvPr/>
        </p:nvSpPr>
        <p:spPr>
          <a:xfrm>
            <a:off x="2914823" y="2096510"/>
            <a:ext cx="2429896" cy="646331"/>
          </a:xfrm>
          <a:prstGeom prst="rect">
            <a:avLst/>
          </a:prstGeom>
          <a:solidFill>
            <a:schemeClr val="bg1"/>
          </a:solidFill>
        </p:spPr>
        <p:txBody>
          <a:bodyPr wrap="square" rtlCol="0">
            <a:spAutoFit/>
          </a:bodyPr>
          <a:lstStyle/>
          <a:p>
            <a:r>
              <a:rPr lang="en-US" dirty="0"/>
              <a:t>Random priming + reverse transcription</a:t>
            </a:r>
          </a:p>
        </p:txBody>
      </p:sp>
      <p:sp>
        <p:nvSpPr>
          <p:cNvPr id="34" name="TextBox 33">
            <a:extLst>
              <a:ext uri="{FF2B5EF4-FFF2-40B4-BE49-F238E27FC236}">
                <a16:creationId xmlns:a16="http://schemas.microsoft.com/office/drawing/2014/main" id="{45389F1E-D034-0E4F-9EE2-05C053AAECA1}"/>
              </a:ext>
            </a:extLst>
          </p:cNvPr>
          <p:cNvSpPr txBox="1"/>
          <p:nvPr/>
        </p:nvSpPr>
        <p:spPr>
          <a:xfrm>
            <a:off x="2313618" y="5182144"/>
            <a:ext cx="882385" cy="369332"/>
          </a:xfrm>
          <a:prstGeom prst="rect">
            <a:avLst/>
          </a:prstGeom>
          <a:solidFill>
            <a:schemeClr val="bg1"/>
          </a:solidFill>
        </p:spPr>
        <p:txBody>
          <a:bodyPr wrap="square" rtlCol="0">
            <a:spAutoFit/>
          </a:bodyPr>
          <a:lstStyle/>
          <a:p>
            <a:r>
              <a:rPr lang="en-US" dirty="0"/>
              <a:t>PCR</a:t>
            </a:r>
          </a:p>
        </p:txBody>
      </p:sp>
      <p:sp>
        <p:nvSpPr>
          <p:cNvPr id="37" name="TextBox 36">
            <a:extLst>
              <a:ext uri="{FF2B5EF4-FFF2-40B4-BE49-F238E27FC236}">
                <a16:creationId xmlns:a16="http://schemas.microsoft.com/office/drawing/2014/main" id="{40C6300A-1F99-FB41-9BB4-5AD32D6E6740}"/>
              </a:ext>
            </a:extLst>
          </p:cNvPr>
          <p:cNvSpPr txBox="1"/>
          <p:nvPr/>
        </p:nvSpPr>
        <p:spPr>
          <a:xfrm>
            <a:off x="2849944" y="4420129"/>
            <a:ext cx="882385" cy="369332"/>
          </a:xfrm>
          <a:prstGeom prst="rect">
            <a:avLst/>
          </a:prstGeom>
          <a:solidFill>
            <a:schemeClr val="bg1"/>
          </a:solidFill>
        </p:spPr>
        <p:txBody>
          <a:bodyPr wrap="square" rtlCol="0">
            <a:spAutoFit/>
          </a:bodyPr>
          <a:lstStyle/>
          <a:p>
            <a:endParaRPr lang="en-US" dirty="0"/>
          </a:p>
        </p:txBody>
      </p:sp>
      <p:sp>
        <p:nvSpPr>
          <p:cNvPr id="36" name="TextBox 35">
            <a:extLst>
              <a:ext uri="{FF2B5EF4-FFF2-40B4-BE49-F238E27FC236}">
                <a16:creationId xmlns:a16="http://schemas.microsoft.com/office/drawing/2014/main" id="{37FE4222-B3EB-0641-AE9B-3B4B141A8F5F}"/>
              </a:ext>
            </a:extLst>
          </p:cNvPr>
          <p:cNvSpPr txBox="1"/>
          <p:nvPr/>
        </p:nvSpPr>
        <p:spPr>
          <a:xfrm>
            <a:off x="2848920" y="4997478"/>
            <a:ext cx="882385" cy="369332"/>
          </a:xfrm>
          <a:prstGeom prst="rect">
            <a:avLst/>
          </a:prstGeom>
          <a:solidFill>
            <a:schemeClr val="bg1"/>
          </a:solidFill>
        </p:spPr>
        <p:txBody>
          <a:bodyPr wrap="square" rtlCol="0">
            <a:spAutoFit/>
          </a:bodyPr>
          <a:lstStyle/>
          <a:p>
            <a:endParaRPr lang="en-US" dirty="0"/>
          </a:p>
        </p:txBody>
      </p:sp>
      <p:sp>
        <p:nvSpPr>
          <p:cNvPr id="33" name="TextBox 32">
            <a:extLst>
              <a:ext uri="{FF2B5EF4-FFF2-40B4-BE49-F238E27FC236}">
                <a16:creationId xmlns:a16="http://schemas.microsoft.com/office/drawing/2014/main" id="{58B49A4D-7656-3143-A387-65AF310A53FC}"/>
              </a:ext>
            </a:extLst>
          </p:cNvPr>
          <p:cNvSpPr txBox="1"/>
          <p:nvPr/>
        </p:nvSpPr>
        <p:spPr>
          <a:xfrm>
            <a:off x="1601533" y="4326212"/>
            <a:ext cx="1904796" cy="646331"/>
          </a:xfrm>
          <a:prstGeom prst="rect">
            <a:avLst/>
          </a:prstGeom>
          <a:solidFill>
            <a:schemeClr val="bg1"/>
          </a:solidFill>
        </p:spPr>
        <p:txBody>
          <a:bodyPr wrap="square" rtlCol="0">
            <a:spAutoFit/>
          </a:bodyPr>
          <a:lstStyle/>
          <a:p>
            <a:r>
              <a:rPr lang="en-US" dirty="0"/>
              <a:t>Sequencing adapter ligation</a:t>
            </a:r>
          </a:p>
        </p:txBody>
      </p:sp>
      <p:sp>
        <p:nvSpPr>
          <p:cNvPr id="18" name="TextBox 17">
            <a:extLst>
              <a:ext uri="{FF2B5EF4-FFF2-40B4-BE49-F238E27FC236}">
                <a16:creationId xmlns:a16="http://schemas.microsoft.com/office/drawing/2014/main" id="{81C34532-EA96-8847-870A-CE6ACAF558BD}"/>
              </a:ext>
            </a:extLst>
          </p:cNvPr>
          <p:cNvSpPr txBox="1"/>
          <p:nvPr/>
        </p:nvSpPr>
        <p:spPr>
          <a:xfrm>
            <a:off x="3112222" y="3131774"/>
            <a:ext cx="882385" cy="369332"/>
          </a:xfrm>
          <a:prstGeom prst="rect">
            <a:avLst/>
          </a:prstGeom>
          <a:solidFill>
            <a:schemeClr val="bg1"/>
          </a:solidFill>
        </p:spPr>
        <p:txBody>
          <a:bodyPr wrap="square" rtlCol="0">
            <a:spAutoFit/>
          </a:bodyPr>
          <a:lstStyle/>
          <a:p>
            <a:endParaRPr lang="en-US" dirty="0"/>
          </a:p>
        </p:txBody>
      </p:sp>
      <p:sp>
        <p:nvSpPr>
          <p:cNvPr id="17" name="TextBox 16">
            <a:extLst>
              <a:ext uri="{FF2B5EF4-FFF2-40B4-BE49-F238E27FC236}">
                <a16:creationId xmlns:a16="http://schemas.microsoft.com/office/drawing/2014/main" id="{38FC0CF6-9961-9E49-83D4-52D530AA115F}"/>
              </a:ext>
            </a:extLst>
          </p:cNvPr>
          <p:cNvSpPr txBox="1"/>
          <p:nvPr/>
        </p:nvSpPr>
        <p:spPr>
          <a:xfrm>
            <a:off x="2028420" y="3022667"/>
            <a:ext cx="1641000" cy="923330"/>
          </a:xfrm>
          <a:prstGeom prst="rect">
            <a:avLst/>
          </a:prstGeom>
          <a:solidFill>
            <a:schemeClr val="bg1"/>
          </a:solidFill>
        </p:spPr>
        <p:txBody>
          <a:bodyPr wrap="square" rtlCol="0">
            <a:spAutoFit/>
          </a:bodyPr>
          <a:lstStyle/>
          <a:p>
            <a:r>
              <a:rPr lang="en-US" dirty="0"/>
              <a:t>Double stranded cDNA synthesis</a:t>
            </a:r>
          </a:p>
        </p:txBody>
      </p:sp>
      <p:sp>
        <p:nvSpPr>
          <p:cNvPr id="16" name="TextBox 15">
            <a:extLst>
              <a:ext uri="{FF2B5EF4-FFF2-40B4-BE49-F238E27FC236}">
                <a16:creationId xmlns:a16="http://schemas.microsoft.com/office/drawing/2014/main" id="{66E25FA4-10CB-3245-BCCE-8BE337CD8903}"/>
              </a:ext>
            </a:extLst>
          </p:cNvPr>
          <p:cNvSpPr txBox="1"/>
          <p:nvPr/>
        </p:nvSpPr>
        <p:spPr>
          <a:xfrm>
            <a:off x="7074566" y="6408789"/>
            <a:ext cx="4866782" cy="369332"/>
          </a:xfrm>
          <a:prstGeom prst="rect">
            <a:avLst/>
          </a:prstGeom>
          <a:noFill/>
        </p:spPr>
        <p:txBody>
          <a:bodyPr wrap="none" rtlCol="0">
            <a:spAutoFit/>
          </a:bodyPr>
          <a:lstStyle/>
          <a:p>
            <a:r>
              <a:rPr lang="en-US" dirty="0"/>
              <a:t>Good resource: </a:t>
            </a:r>
            <a:r>
              <a:rPr lang="en-US" dirty="0">
                <a:hlinkClick r:id="rId4"/>
              </a:rPr>
              <a:t>Griffiths et al </a:t>
            </a:r>
            <a:r>
              <a:rPr lang="en-US" dirty="0" err="1">
                <a:hlinkClick r:id="rId4"/>
              </a:rPr>
              <a:t>Plos</a:t>
            </a:r>
            <a:r>
              <a:rPr lang="en-US" dirty="0">
                <a:hlinkClick r:id="rId4"/>
              </a:rPr>
              <a:t> Comp Bio 2015 </a:t>
            </a:r>
            <a:endParaRPr lang="en-US" dirty="0"/>
          </a:p>
        </p:txBody>
      </p:sp>
    </p:spTree>
    <p:extLst>
      <p:ext uri="{BB962C8B-B14F-4D97-AF65-F5344CB8AC3E}">
        <p14:creationId xmlns:p14="http://schemas.microsoft.com/office/powerpoint/2010/main" val="3663823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178130" y="157483"/>
            <a:ext cx="10515600" cy="840828"/>
          </a:xfrm>
        </p:spPr>
        <p:txBody>
          <a:bodyPr>
            <a:normAutofit/>
          </a:bodyPr>
          <a:lstStyle/>
          <a:p>
            <a:r>
              <a:rPr lang="en-US" dirty="0">
                <a:solidFill>
                  <a:schemeClr val="accent1"/>
                </a:solidFill>
              </a:rPr>
              <a:t>RNA seq library prep and sequencing</a:t>
            </a:r>
          </a:p>
        </p:txBody>
      </p:sp>
      <p:pic>
        <p:nvPicPr>
          <p:cNvPr id="10" name="Picture 9">
            <a:extLst>
              <a:ext uri="{FF2B5EF4-FFF2-40B4-BE49-F238E27FC236}">
                <a16:creationId xmlns:a16="http://schemas.microsoft.com/office/drawing/2014/main" id="{CE7ECD7F-A31E-184C-ADFF-C0340C941B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765" t="1600" r="5120" b="61111"/>
          <a:stretch/>
        </p:blipFill>
        <p:spPr>
          <a:xfrm>
            <a:off x="5969000" y="1367028"/>
            <a:ext cx="5397500" cy="3931019"/>
          </a:xfrm>
          <a:prstGeom prst="rect">
            <a:avLst/>
          </a:prstGeom>
        </p:spPr>
      </p:pic>
      <p:sp>
        <p:nvSpPr>
          <p:cNvPr id="6" name="TextBox 5">
            <a:extLst>
              <a:ext uri="{FF2B5EF4-FFF2-40B4-BE49-F238E27FC236}">
                <a16:creationId xmlns:a16="http://schemas.microsoft.com/office/drawing/2014/main" id="{E138B924-BC42-6C43-800F-3CB04CE7B3EE}"/>
              </a:ext>
            </a:extLst>
          </p:cNvPr>
          <p:cNvSpPr txBox="1"/>
          <p:nvPr/>
        </p:nvSpPr>
        <p:spPr>
          <a:xfrm>
            <a:off x="8996082" y="5809129"/>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3CA9FC92-CD58-D245-84F1-8DBDEB55DF1E}"/>
              </a:ext>
            </a:extLst>
          </p:cNvPr>
          <p:cNvSpPr txBox="1"/>
          <p:nvPr/>
        </p:nvSpPr>
        <p:spPr>
          <a:xfrm>
            <a:off x="145415" y="6378775"/>
            <a:ext cx="4866782" cy="369332"/>
          </a:xfrm>
          <a:prstGeom prst="rect">
            <a:avLst/>
          </a:prstGeom>
          <a:noFill/>
        </p:spPr>
        <p:txBody>
          <a:bodyPr wrap="none" rtlCol="0">
            <a:spAutoFit/>
          </a:bodyPr>
          <a:lstStyle/>
          <a:p>
            <a:r>
              <a:rPr lang="en-US" dirty="0"/>
              <a:t>Good resource: </a:t>
            </a:r>
            <a:r>
              <a:rPr lang="en-US" dirty="0">
                <a:hlinkClick r:id="rId4"/>
              </a:rPr>
              <a:t>Griffiths et al </a:t>
            </a:r>
            <a:r>
              <a:rPr lang="en-US" dirty="0" err="1">
                <a:hlinkClick r:id="rId4"/>
              </a:rPr>
              <a:t>Plos</a:t>
            </a:r>
            <a:r>
              <a:rPr lang="en-US" dirty="0">
                <a:hlinkClick r:id="rId4"/>
              </a:rPr>
              <a:t> Comp Bio 2015 </a:t>
            </a:r>
            <a:endParaRPr lang="en-US" dirty="0"/>
          </a:p>
        </p:txBody>
      </p:sp>
    </p:spTree>
    <p:extLst>
      <p:ext uri="{BB962C8B-B14F-4D97-AF65-F5344CB8AC3E}">
        <p14:creationId xmlns:p14="http://schemas.microsoft.com/office/powerpoint/2010/main" val="16190833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8" name="Picture 7" descr="A close up of a map&#10;&#10;Description automatically generated">
            <a:extLst>
              <a:ext uri="{FF2B5EF4-FFF2-40B4-BE49-F238E27FC236}">
                <a16:creationId xmlns:a16="http://schemas.microsoft.com/office/drawing/2014/main" id="{E5AB22F0-17EB-224B-A61B-FD68F4D27305}"/>
              </a:ext>
            </a:extLst>
          </p:cNvPr>
          <p:cNvPicPr>
            <a:picLocks noChangeAspect="1"/>
          </p:cNvPicPr>
          <p:nvPr/>
        </p:nvPicPr>
        <p:blipFill rotWithShape="1">
          <a:blip r:embed="rId2"/>
          <a:srcRect b="51296"/>
          <a:stretch/>
        </p:blipFill>
        <p:spPr>
          <a:xfrm>
            <a:off x="1511492" y="888329"/>
            <a:ext cx="8665756" cy="5538911"/>
          </a:xfrm>
          <a:prstGeom prst="rect">
            <a:avLst/>
          </a:prstGeom>
        </p:spPr>
      </p:pic>
      <p:sp>
        <p:nvSpPr>
          <p:cNvPr id="9" name="Rectangle 8">
            <a:extLst>
              <a:ext uri="{FF2B5EF4-FFF2-40B4-BE49-F238E27FC236}">
                <a16:creationId xmlns:a16="http://schemas.microsoft.com/office/drawing/2014/main" id="{2C80B9E6-D033-5947-A562-37B23BA5CDC2}"/>
              </a:ext>
            </a:extLst>
          </p:cNvPr>
          <p:cNvSpPr/>
          <p:nvPr/>
        </p:nvSpPr>
        <p:spPr>
          <a:xfrm>
            <a:off x="5844370" y="6441167"/>
            <a:ext cx="7796213"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13526367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4" name="Picture 3" descr="A close up of a map&#10;&#10;Description automatically generated">
            <a:extLst>
              <a:ext uri="{FF2B5EF4-FFF2-40B4-BE49-F238E27FC236}">
                <a16:creationId xmlns:a16="http://schemas.microsoft.com/office/drawing/2014/main" id="{F17BB648-D475-2D49-ABB5-813D40E5B60F}"/>
              </a:ext>
            </a:extLst>
          </p:cNvPr>
          <p:cNvPicPr>
            <a:picLocks noChangeAspect="1"/>
          </p:cNvPicPr>
          <p:nvPr/>
        </p:nvPicPr>
        <p:blipFill rotWithShape="1">
          <a:blip r:embed="rId2"/>
          <a:srcRect t="48791"/>
          <a:stretch/>
        </p:blipFill>
        <p:spPr>
          <a:xfrm>
            <a:off x="1354329" y="888329"/>
            <a:ext cx="8175433" cy="5494324"/>
          </a:xfrm>
          <a:prstGeom prst="rect">
            <a:avLst/>
          </a:prstGeom>
        </p:spPr>
      </p:pic>
      <p:sp>
        <p:nvSpPr>
          <p:cNvPr id="5" name="Rectangle 4">
            <a:extLst>
              <a:ext uri="{FF2B5EF4-FFF2-40B4-BE49-F238E27FC236}">
                <a16:creationId xmlns:a16="http://schemas.microsoft.com/office/drawing/2014/main" id="{47F3D218-6EC4-1E4B-A3E2-EB1084872A7E}"/>
              </a:ext>
            </a:extLst>
          </p:cNvPr>
          <p:cNvSpPr/>
          <p:nvPr/>
        </p:nvSpPr>
        <p:spPr>
          <a:xfrm>
            <a:off x="5591175" y="6488668"/>
            <a:ext cx="6600825"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37781045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5" name="Picture 4" descr="A screenshot of a cell phone&#10;&#10;Description automatically generated">
            <a:extLst>
              <a:ext uri="{FF2B5EF4-FFF2-40B4-BE49-F238E27FC236}">
                <a16:creationId xmlns:a16="http://schemas.microsoft.com/office/drawing/2014/main" id="{E7EA4F9C-537D-FB47-9D6E-47DBB3EDEE04}"/>
              </a:ext>
            </a:extLst>
          </p:cNvPr>
          <p:cNvPicPr>
            <a:picLocks noChangeAspect="1"/>
          </p:cNvPicPr>
          <p:nvPr/>
        </p:nvPicPr>
        <p:blipFill rotWithShape="1">
          <a:blip r:embed="rId2"/>
          <a:srcRect b="50000"/>
          <a:stretch/>
        </p:blipFill>
        <p:spPr>
          <a:xfrm>
            <a:off x="1300557" y="888329"/>
            <a:ext cx="7914486" cy="5359285"/>
          </a:xfrm>
          <a:prstGeom prst="rect">
            <a:avLst/>
          </a:prstGeom>
        </p:spPr>
      </p:pic>
      <p:sp>
        <p:nvSpPr>
          <p:cNvPr id="7" name="Rectangle 6">
            <a:extLst>
              <a:ext uri="{FF2B5EF4-FFF2-40B4-BE49-F238E27FC236}">
                <a16:creationId xmlns:a16="http://schemas.microsoft.com/office/drawing/2014/main" id="{99FC624C-DC65-AF44-80AB-FE1F353B4260}"/>
              </a:ext>
            </a:extLst>
          </p:cNvPr>
          <p:cNvSpPr/>
          <p:nvPr/>
        </p:nvSpPr>
        <p:spPr>
          <a:xfrm>
            <a:off x="5934075" y="6441167"/>
            <a:ext cx="7467600"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30040271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Final Heatmap – not part of DESeq2 output</a:t>
            </a:r>
          </a:p>
        </p:txBody>
      </p:sp>
      <p:pic>
        <p:nvPicPr>
          <p:cNvPr id="6" name="Picture 5" descr="A close up of text on a white background&#10;&#10;Description automatically generated">
            <a:extLst>
              <a:ext uri="{FF2B5EF4-FFF2-40B4-BE49-F238E27FC236}">
                <a16:creationId xmlns:a16="http://schemas.microsoft.com/office/drawing/2014/main" id="{02DDD36D-21C6-3344-B516-C712EC3387FB}"/>
              </a:ext>
            </a:extLst>
          </p:cNvPr>
          <p:cNvPicPr>
            <a:picLocks noChangeAspect="1"/>
          </p:cNvPicPr>
          <p:nvPr/>
        </p:nvPicPr>
        <p:blipFill>
          <a:blip r:embed="rId2"/>
          <a:stretch>
            <a:fillRect/>
          </a:stretch>
        </p:blipFill>
        <p:spPr>
          <a:xfrm>
            <a:off x="841887" y="1294807"/>
            <a:ext cx="4570772" cy="5030403"/>
          </a:xfrm>
          <a:prstGeom prst="rect">
            <a:avLst/>
          </a:prstGeom>
        </p:spPr>
      </p:pic>
    </p:spTree>
    <p:extLst>
      <p:ext uri="{BB962C8B-B14F-4D97-AF65-F5344CB8AC3E}">
        <p14:creationId xmlns:p14="http://schemas.microsoft.com/office/powerpoint/2010/main" val="2998826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FCF1FD-44CD-584F-B37E-F1C42DA5F429}"/>
              </a:ext>
            </a:extLst>
          </p:cNvPr>
          <p:cNvSpPr txBox="1"/>
          <p:nvPr/>
        </p:nvSpPr>
        <p:spPr>
          <a:xfrm>
            <a:off x="914400" y="1458686"/>
            <a:ext cx="3095912" cy="1477328"/>
          </a:xfrm>
          <a:prstGeom prst="rect">
            <a:avLst/>
          </a:prstGeom>
          <a:noFill/>
        </p:spPr>
        <p:txBody>
          <a:bodyPr wrap="none" rtlCol="0">
            <a:spAutoFit/>
          </a:bodyPr>
          <a:lstStyle/>
          <a:p>
            <a:r>
              <a:rPr lang="en-US" dirty="0"/>
              <a:t>- Novel transcript discovery</a:t>
            </a:r>
          </a:p>
          <a:p>
            <a:r>
              <a:rPr lang="en-US" dirty="0"/>
              <a:t>- Transcriptome assembly</a:t>
            </a:r>
          </a:p>
          <a:p>
            <a:r>
              <a:rPr lang="en-US" dirty="0"/>
              <a:t>- Single cell analysis</a:t>
            </a:r>
          </a:p>
          <a:p>
            <a:r>
              <a:rPr lang="en-US" dirty="0"/>
              <a:t>- Quantify alternative splicing   </a:t>
            </a:r>
          </a:p>
          <a:p>
            <a:r>
              <a:rPr lang="en-US" dirty="0"/>
              <a:t>- </a:t>
            </a:r>
            <a:r>
              <a:rPr lang="en-US" b="1" dirty="0"/>
              <a:t>Differential Expression</a:t>
            </a:r>
          </a:p>
        </p:txBody>
      </p:sp>
      <p:pic>
        <p:nvPicPr>
          <p:cNvPr id="5" name="Picture 4">
            <a:extLst>
              <a:ext uri="{FF2B5EF4-FFF2-40B4-BE49-F238E27FC236}">
                <a16:creationId xmlns:a16="http://schemas.microsoft.com/office/drawing/2014/main" id="{FC6298DD-80AF-6A49-BB2D-58DD48D4E5EF}"/>
              </a:ext>
            </a:extLst>
          </p:cNvPr>
          <p:cNvPicPr>
            <a:picLocks noChangeAspect="1"/>
          </p:cNvPicPr>
          <p:nvPr/>
        </p:nvPicPr>
        <p:blipFill>
          <a:blip r:embed="rId2"/>
          <a:stretch>
            <a:fillRect/>
          </a:stretch>
        </p:blipFill>
        <p:spPr>
          <a:xfrm>
            <a:off x="5136058" y="874976"/>
            <a:ext cx="5986876" cy="5293723"/>
          </a:xfrm>
          <a:prstGeom prst="rect">
            <a:avLst/>
          </a:prstGeom>
        </p:spPr>
      </p:pic>
      <p:sp>
        <p:nvSpPr>
          <p:cNvPr id="6" name="TextBox 5">
            <a:extLst>
              <a:ext uri="{FF2B5EF4-FFF2-40B4-BE49-F238E27FC236}">
                <a16:creationId xmlns:a16="http://schemas.microsoft.com/office/drawing/2014/main" id="{B3FF4591-AD04-4646-91CE-F00F1107394D}"/>
              </a:ext>
            </a:extLst>
          </p:cNvPr>
          <p:cNvSpPr txBox="1"/>
          <p:nvPr/>
        </p:nvSpPr>
        <p:spPr>
          <a:xfrm>
            <a:off x="641267" y="573098"/>
            <a:ext cx="3148106" cy="369332"/>
          </a:xfrm>
          <a:prstGeom prst="rect">
            <a:avLst/>
          </a:prstGeom>
          <a:noFill/>
        </p:spPr>
        <p:txBody>
          <a:bodyPr wrap="none" rtlCol="0">
            <a:spAutoFit/>
          </a:bodyPr>
          <a:lstStyle/>
          <a:p>
            <a:r>
              <a:rPr lang="en-US" dirty="0"/>
              <a:t>Common </a:t>
            </a:r>
            <a:r>
              <a:rPr lang="en-US" dirty="0" err="1"/>
              <a:t>RNAseq</a:t>
            </a:r>
            <a:r>
              <a:rPr lang="en-US" dirty="0"/>
              <a:t> analysis goals</a:t>
            </a:r>
          </a:p>
        </p:txBody>
      </p:sp>
      <p:sp>
        <p:nvSpPr>
          <p:cNvPr id="7" name="TextBox 6">
            <a:extLst>
              <a:ext uri="{FF2B5EF4-FFF2-40B4-BE49-F238E27FC236}">
                <a16:creationId xmlns:a16="http://schemas.microsoft.com/office/drawing/2014/main" id="{184C6F88-DB25-C24D-BF20-74BCCF78AA48}"/>
              </a:ext>
            </a:extLst>
          </p:cNvPr>
          <p:cNvSpPr txBox="1"/>
          <p:nvPr/>
        </p:nvSpPr>
        <p:spPr>
          <a:xfrm>
            <a:off x="1009403" y="5177642"/>
            <a:ext cx="2905219" cy="369332"/>
          </a:xfrm>
          <a:prstGeom prst="rect">
            <a:avLst/>
          </a:prstGeom>
          <a:noFill/>
        </p:spPr>
        <p:txBody>
          <a:bodyPr wrap="none" rtlCol="0">
            <a:spAutoFit/>
          </a:bodyPr>
          <a:lstStyle/>
          <a:p>
            <a:r>
              <a:rPr lang="en-US" dirty="0"/>
              <a:t>Replace with actual heatmap</a:t>
            </a:r>
          </a:p>
        </p:txBody>
      </p:sp>
    </p:spTree>
    <p:extLst>
      <p:ext uri="{BB962C8B-B14F-4D97-AF65-F5344CB8AC3E}">
        <p14:creationId xmlns:p14="http://schemas.microsoft.com/office/powerpoint/2010/main" val="19509806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2F71EBC-8F7D-0947-9561-85D76C442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177" y="762000"/>
            <a:ext cx="3888441" cy="4840941"/>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a:extLst>
              <a:ext uri="{FF2B5EF4-FFF2-40B4-BE49-F238E27FC236}">
                <a16:creationId xmlns:a16="http://schemas.microsoft.com/office/drawing/2014/main" id="{31C5573A-B9E7-2D47-A49A-F8A8BE81ABD4}"/>
              </a:ext>
            </a:extLst>
          </p:cNvPr>
          <p:cNvSpPr>
            <a:spLocks noGrp="1" noChangeArrowheads="1"/>
          </p:cNvSpPr>
          <p:nvPr>
            <p:ph type="body" idx="4294967295"/>
          </p:nvPr>
        </p:nvSpPr>
        <p:spPr>
          <a:xfrm>
            <a:off x="1972235" y="246530"/>
            <a:ext cx="8258735" cy="287899"/>
          </a:xfrm>
          <a:noFill/>
          <a:ln/>
        </p:spPr>
        <p:txBody>
          <a:bodyPr>
            <a:spAutoFit/>
          </a:bodyPr>
          <a:lstStyle/>
          <a:p>
            <a:pPr marL="0" indent="0" algn="ctr">
              <a:spcBef>
                <a:spcPct val="0"/>
              </a:spcBef>
              <a:buNone/>
            </a:pPr>
            <a:r>
              <a:rPr lang="en-US" altLang="en-US" sz="1412" b="1">
                <a:solidFill>
                  <a:schemeClr val="tx2"/>
                </a:solidFill>
              </a:rPr>
              <a:t>Fig 1. An overview of the central dogma of molecular biology.</a:t>
            </a:r>
          </a:p>
        </p:txBody>
      </p:sp>
      <p:sp>
        <p:nvSpPr>
          <p:cNvPr id="4100" name="Text Box 4">
            <a:extLst>
              <a:ext uri="{FF2B5EF4-FFF2-40B4-BE49-F238E27FC236}">
                <a16:creationId xmlns:a16="http://schemas.microsoft.com/office/drawing/2014/main" id="{3B21CBC2-E2BF-664F-91E7-621AB07355CF}"/>
              </a:ext>
            </a:extLst>
          </p:cNvPr>
          <p:cNvSpPr txBox="1">
            <a:spLocks noChangeArrowheads="1"/>
          </p:cNvSpPr>
          <p:nvPr/>
        </p:nvSpPr>
        <p:spPr bwMode="auto">
          <a:xfrm>
            <a:off x="2050676" y="5748618"/>
            <a:ext cx="8101853" cy="5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1059"/>
              <a:t>Griffith M, Walker JR, Spies NC, Ainscough BJ, Griffith OL (2015) Informatics for RNA Sequencing: A Web Resource for Analysis on the Cloud. PLOS Computational Biology 11(8): e1004393. https://doi.org/10.1371/journal.pcbi.1004393</a:t>
            </a:r>
          </a:p>
          <a:p>
            <a:pPr eaLnBrk="1" hangingPunct="1"/>
            <a:r>
              <a:rPr lang="en-US" altLang="en-US" sz="1059">
                <a:hlinkClick r:id="rId3"/>
              </a:rPr>
              <a:t>https://journals.plos.org/ploscompbiol/article?id=10.1371/journal.pcbi.1004393</a:t>
            </a:r>
            <a:endParaRPr lang="en-US" altLang="en-US" sz="1059"/>
          </a:p>
        </p:txBody>
      </p:sp>
      <p:pic>
        <p:nvPicPr>
          <p:cNvPr id="4101" name="Picture 5">
            <a:extLst>
              <a:ext uri="{FF2B5EF4-FFF2-40B4-BE49-F238E27FC236}">
                <a16:creationId xmlns:a16="http://schemas.microsoft.com/office/drawing/2014/main" id="{EA0E46F2-B2C1-FF4F-B1DF-1619CD595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0559" y="6342530"/>
            <a:ext cx="3316941" cy="4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652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F3EB3C4-1492-C042-91E0-FCB256AAB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618" y="762000"/>
            <a:ext cx="8314765" cy="4840941"/>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a:extLst>
              <a:ext uri="{FF2B5EF4-FFF2-40B4-BE49-F238E27FC236}">
                <a16:creationId xmlns:a16="http://schemas.microsoft.com/office/drawing/2014/main" id="{0B0F379D-0423-2D41-8A57-9F0DB380CE1E}"/>
              </a:ext>
            </a:extLst>
          </p:cNvPr>
          <p:cNvSpPr>
            <a:spLocks noGrp="1" noChangeArrowheads="1"/>
          </p:cNvSpPr>
          <p:nvPr>
            <p:ph type="body" idx="4294967295"/>
          </p:nvPr>
        </p:nvSpPr>
        <p:spPr>
          <a:xfrm>
            <a:off x="1972235" y="246530"/>
            <a:ext cx="8258735" cy="287899"/>
          </a:xfrm>
          <a:noFill/>
          <a:ln/>
        </p:spPr>
        <p:txBody>
          <a:bodyPr>
            <a:spAutoFit/>
          </a:bodyPr>
          <a:lstStyle/>
          <a:p>
            <a:pPr marL="0" indent="0" algn="ctr">
              <a:spcBef>
                <a:spcPct val="0"/>
              </a:spcBef>
              <a:buNone/>
            </a:pPr>
            <a:r>
              <a:rPr lang="en-US" altLang="en-US" sz="1412" b="1">
                <a:solidFill>
                  <a:schemeClr val="tx2"/>
                </a:solidFill>
              </a:rPr>
              <a:t>Fig 2. RNA-seq data generation.</a:t>
            </a:r>
          </a:p>
        </p:txBody>
      </p:sp>
      <p:sp>
        <p:nvSpPr>
          <p:cNvPr id="4100" name="Text Box 4">
            <a:extLst>
              <a:ext uri="{FF2B5EF4-FFF2-40B4-BE49-F238E27FC236}">
                <a16:creationId xmlns:a16="http://schemas.microsoft.com/office/drawing/2014/main" id="{B7E41CDF-8004-664D-89DB-DE0C75A1106D}"/>
              </a:ext>
            </a:extLst>
          </p:cNvPr>
          <p:cNvSpPr txBox="1">
            <a:spLocks noChangeArrowheads="1"/>
          </p:cNvSpPr>
          <p:nvPr/>
        </p:nvSpPr>
        <p:spPr bwMode="auto">
          <a:xfrm>
            <a:off x="2050676" y="5748618"/>
            <a:ext cx="8101853" cy="5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1059"/>
              <a:t>Griffith M, Walker JR, Spies NC, Ainscough BJ, Griffith OL (2015) Informatics for RNA Sequencing: A Web Resource for Analysis on the Cloud. PLOS Computational Biology 11(8): e1004393. https://doi.org/10.1371/journal.pcbi.1004393</a:t>
            </a:r>
          </a:p>
          <a:p>
            <a:pPr eaLnBrk="1" hangingPunct="1"/>
            <a:r>
              <a:rPr lang="en-US" altLang="en-US" sz="1059">
                <a:hlinkClick r:id="rId3"/>
              </a:rPr>
              <a:t>https://journals.plos.org/ploscompbiol/article?id=10.1371/journal.pcbi.1004393</a:t>
            </a:r>
            <a:endParaRPr lang="en-US" altLang="en-US" sz="1059"/>
          </a:p>
        </p:txBody>
      </p:sp>
      <p:pic>
        <p:nvPicPr>
          <p:cNvPr id="4101" name="Picture 5">
            <a:extLst>
              <a:ext uri="{FF2B5EF4-FFF2-40B4-BE49-F238E27FC236}">
                <a16:creationId xmlns:a16="http://schemas.microsoft.com/office/drawing/2014/main" id="{92528652-DC60-724A-84A9-35831C5B4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0559" y="6342530"/>
            <a:ext cx="3316941" cy="4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1590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9B4EC67-4693-9342-A1D4-BF33120DC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6941" y="762000"/>
            <a:ext cx="5546912" cy="4840941"/>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a:extLst>
              <a:ext uri="{FF2B5EF4-FFF2-40B4-BE49-F238E27FC236}">
                <a16:creationId xmlns:a16="http://schemas.microsoft.com/office/drawing/2014/main" id="{7E675559-7DA0-EB47-927E-D789D8B20149}"/>
              </a:ext>
            </a:extLst>
          </p:cNvPr>
          <p:cNvSpPr>
            <a:spLocks noGrp="1" noChangeArrowheads="1"/>
          </p:cNvSpPr>
          <p:nvPr>
            <p:ph type="body" idx="4294967295"/>
          </p:nvPr>
        </p:nvSpPr>
        <p:spPr>
          <a:xfrm>
            <a:off x="1972235" y="246530"/>
            <a:ext cx="8258735" cy="287899"/>
          </a:xfrm>
          <a:noFill/>
          <a:ln/>
        </p:spPr>
        <p:txBody>
          <a:bodyPr>
            <a:spAutoFit/>
          </a:bodyPr>
          <a:lstStyle/>
          <a:p>
            <a:pPr marL="0" indent="0" algn="ctr">
              <a:spcBef>
                <a:spcPct val="0"/>
              </a:spcBef>
              <a:buNone/>
            </a:pPr>
            <a:r>
              <a:rPr lang="en-US" altLang="en-US" sz="1412" b="1">
                <a:solidFill>
                  <a:schemeClr val="tx2"/>
                </a:solidFill>
              </a:rPr>
              <a:t>Fig 3. RNA-seq library fragmentation and size selection strategies that influence interpretation and analysis.</a:t>
            </a:r>
          </a:p>
        </p:txBody>
      </p:sp>
      <p:sp>
        <p:nvSpPr>
          <p:cNvPr id="4100" name="Text Box 4">
            <a:extLst>
              <a:ext uri="{FF2B5EF4-FFF2-40B4-BE49-F238E27FC236}">
                <a16:creationId xmlns:a16="http://schemas.microsoft.com/office/drawing/2014/main" id="{03D52DA1-1D41-3741-811E-66D75C2DCD13}"/>
              </a:ext>
            </a:extLst>
          </p:cNvPr>
          <p:cNvSpPr txBox="1">
            <a:spLocks noChangeArrowheads="1"/>
          </p:cNvSpPr>
          <p:nvPr/>
        </p:nvSpPr>
        <p:spPr bwMode="auto">
          <a:xfrm>
            <a:off x="2050676" y="5748618"/>
            <a:ext cx="8101853" cy="5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1059"/>
              <a:t>Griffith M, Walker JR, Spies NC, Ainscough BJ, Griffith OL (2015) Informatics for RNA Sequencing: A Web Resource for Analysis on the Cloud. PLOS Computational Biology 11(8): e1004393. https://doi.org/10.1371/journal.pcbi.1004393</a:t>
            </a:r>
          </a:p>
          <a:p>
            <a:pPr eaLnBrk="1" hangingPunct="1"/>
            <a:r>
              <a:rPr lang="en-US" altLang="en-US" sz="1059">
                <a:hlinkClick r:id="rId3"/>
              </a:rPr>
              <a:t>https://journals.plos.org/ploscompbiol/article?id=10.1371/journal.pcbi.1004393</a:t>
            </a:r>
            <a:endParaRPr lang="en-US" altLang="en-US" sz="1059"/>
          </a:p>
        </p:txBody>
      </p:sp>
      <p:pic>
        <p:nvPicPr>
          <p:cNvPr id="4101" name="Picture 5">
            <a:extLst>
              <a:ext uri="{FF2B5EF4-FFF2-40B4-BE49-F238E27FC236}">
                <a16:creationId xmlns:a16="http://schemas.microsoft.com/office/drawing/2014/main" id="{485EE1EB-274C-3842-BBDD-5CE555265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0559" y="6342530"/>
            <a:ext cx="3316941" cy="4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6490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0C67A74-AC88-044F-84CC-B20B7421E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265" y="762000"/>
            <a:ext cx="4325471" cy="4840941"/>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a:extLst>
              <a:ext uri="{FF2B5EF4-FFF2-40B4-BE49-F238E27FC236}">
                <a16:creationId xmlns:a16="http://schemas.microsoft.com/office/drawing/2014/main" id="{A5318796-C963-D443-A1FB-FB9C5370407E}"/>
              </a:ext>
            </a:extLst>
          </p:cNvPr>
          <p:cNvSpPr>
            <a:spLocks noGrp="1" noChangeArrowheads="1"/>
          </p:cNvSpPr>
          <p:nvPr>
            <p:ph type="body" idx="4294967295"/>
          </p:nvPr>
        </p:nvSpPr>
        <p:spPr>
          <a:xfrm>
            <a:off x="1972235" y="246530"/>
            <a:ext cx="8258735" cy="287899"/>
          </a:xfrm>
          <a:noFill/>
          <a:ln/>
        </p:spPr>
        <p:txBody>
          <a:bodyPr>
            <a:spAutoFit/>
          </a:bodyPr>
          <a:lstStyle/>
          <a:p>
            <a:pPr marL="0" indent="0" algn="ctr">
              <a:spcBef>
                <a:spcPct val="0"/>
              </a:spcBef>
              <a:buNone/>
            </a:pPr>
            <a:r>
              <a:rPr lang="en-US" altLang="en-US" sz="1412" b="1">
                <a:solidFill>
                  <a:schemeClr val="tx2"/>
                </a:solidFill>
              </a:rPr>
              <a:t>Fig 4. RNA-seq library enrichment strategies that influence interpretation and analysis.</a:t>
            </a:r>
          </a:p>
        </p:txBody>
      </p:sp>
      <p:sp>
        <p:nvSpPr>
          <p:cNvPr id="4100" name="Text Box 4">
            <a:extLst>
              <a:ext uri="{FF2B5EF4-FFF2-40B4-BE49-F238E27FC236}">
                <a16:creationId xmlns:a16="http://schemas.microsoft.com/office/drawing/2014/main" id="{4E066069-9D5B-CD4E-A760-2A50C387D51F}"/>
              </a:ext>
            </a:extLst>
          </p:cNvPr>
          <p:cNvSpPr txBox="1">
            <a:spLocks noChangeArrowheads="1"/>
          </p:cNvSpPr>
          <p:nvPr/>
        </p:nvSpPr>
        <p:spPr bwMode="auto">
          <a:xfrm>
            <a:off x="2050676" y="5748618"/>
            <a:ext cx="8101853" cy="5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1059"/>
              <a:t>Griffith M, Walker JR, Spies NC, Ainscough BJ, Griffith OL (2015) Informatics for RNA Sequencing: A Web Resource for Analysis on the Cloud. PLOS Computational Biology 11(8): e1004393. https://doi.org/10.1371/journal.pcbi.1004393</a:t>
            </a:r>
          </a:p>
          <a:p>
            <a:pPr eaLnBrk="1" hangingPunct="1"/>
            <a:r>
              <a:rPr lang="en-US" altLang="en-US" sz="1059">
                <a:hlinkClick r:id="rId3"/>
              </a:rPr>
              <a:t>https://journals.plos.org/ploscompbiol/article?id=10.1371/journal.pcbi.1004393</a:t>
            </a:r>
            <a:endParaRPr lang="en-US" altLang="en-US" sz="1059"/>
          </a:p>
        </p:txBody>
      </p:sp>
      <p:pic>
        <p:nvPicPr>
          <p:cNvPr id="4101" name="Picture 5">
            <a:extLst>
              <a:ext uri="{FF2B5EF4-FFF2-40B4-BE49-F238E27FC236}">
                <a16:creationId xmlns:a16="http://schemas.microsoft.com/office/drawing/2014/main" id="{D3B93569-6D8B-DA4A-B4EE-5DA0CAA9D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0559" y="6342530"/>
            <a:ext cx="3316941" cy="4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879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3EE8A2B-3F6F-6644-8CB3-D6CDDC615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1853" y="762000"/>
            <a:ext cx="3608294" cy="4840941"/>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a:extLst>
              <a:ext uri="{FF2B5EF4-FFF2-40B4-BE49-F238E27FC236}">
                <a16:creationId xmlns:a16="http://schemas.microsoft.com/office/drawing/2014/main" id="{FAFAB519-89B9-6841-B006-9A811FF7FD29}"/>
              </a:ext>
            </a:extLst>
          </p:cNvPr>
          <p:cNvSpPr>
            <a:spLocks noGrp="1" noChangeArrowheads="1"/>
          </p:cNvSpPr>
          <p:nvPr>
            <p:ph type="body" idx="4294967295"/>
          </p:nvPr>
        </p:nvSpPr>
        <p:spPr>
          <a:xfrm>
            <a:off x="1972235" y="246530"/>
            <a:ext cx="8258735" cy="483466"/>
          </a:xfrm>
          <a:noFill/>
          <a:ln/>
        </p:spPr>
        <p:txBody>
          <a:bodyPr>
            <a:spAutoFit/>
          </a:bodyPr>
          <a:lstStyle/>
          <a:p>
            <a:pPr marL="0" indent="0" algn="ctr">
              <a:spcBef>
                <a:spcPct val="0"/>
              </a:spcBef>
              <a:buNone/>
            </a:pPr>
            <a:r>
              <a:rPr lang="en-US" altLang="en-US" sz="1412" b="1">
                <a:solidFill>
                  <a:schemeClr val="tx2"/>
                </a:solidFill>
              </a:rPr>
              <a:t>Fig 6. Comparison of stranded and unstranded RNA-seq library methods and their influence on interpretation and analysis.</a:t>
            </a:r>
          </a:p>
        </p:txBody>
      </p:sp>
      <p:sp>
        <p:nvSpPr>
          <p:cNvPr id="4100" name="Text Box 4">
            <a:extLst>
              <a:ext uri="{FF2B5EF4-FFF2-40B4-BE49-F238E27FC236}">
                <a16:creationId xmlns:a16="http://schemas.microsoft.com/office/drawing/2014/main" id="{0636581F-BCF4-6B44-9BCF-247A3C367323}"/>
              </a:ext>
            </a:extLst>
          </p:cNvPr>
          <p:cNvSpPr txBox="1">
            <a:spLocks noChangeArrowheads="1"/>
          </p:cNvSpPr>
          <p:nvPr/>
        </p:nvSpPr>
        <p:spPr bwMode="auto">
          <a:xfrm>
            <a:off x="2050676" y="5748618"/>
            <a:ext cx="8101853" cy="5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1059"/>
              <a:t>Griffith M, Walker JR, Spies NC, Ainscough BJ, Griffith OL (2015) Informatics for RNA Sequencing: A Web Resource for Analysis on the Cloud. PLOS Computational Biology 11(8): e1004393. https://doi.org/10.1371/journal.pcbi.1004393</a:t>
            </a:r>
          </a:p>
          <a:p>
            <a:pPr eaLnBrk="1" hangingPunct="1"/>
            <a:r>
              <a:rPr lang="en-US" altLang="en-US" sz="1059">
                <a:hlinkClick r:id="rId3"/>
              </a:rPr>
              <a:t>https://journals.plos.org/ploscompbiol/article?id=10.1371/journal.pcbi.1004393</a:t>
            </a:r>
            <a:endParaRPr lang="en-US" altLang="en-US" sz="1059"/>
          </a:p>
        </p:txBody>
      </p:sp>
      <p:pic>
        <p:nvPicPr>
          <p:cNvPr id="4101" name="Picture 5">
            <a:extLst>
              <a:ext uri="{FF2B5EF4-FFF2-40B4-BE49-F238E27FC236}">
                <a16:creationId xmlns:a16="http://schemas.microsoft.com/office/drawing/2014/main" id="{01E74960-6EA9-8F40-8F4D-8FD000CF10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0559" y="6342530"/>
            <a:ext cx="3316941" cy="4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624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178130" y="157483"/>
            <a:ext cx="10515600" cy="840828"/>
          </a:xfrm>
        </p:spPr>
        <p:txBody>
          <a:bodyPr>
            <a:normAutofit/>
          </a:bodyPr>
          <a:lstStyle/>
          <a:p>
            <a:r>
              <a:rPr lang="en-US" dirty="0">
                <a:solidFill>
                  <a:schemeClr val="accent1"/>
                </a:solidFill>
              </a:rPr>
              <a:t>RNA seq library prep and sequencing</a:t>
            </a:r>
          </a:p>
        </p:txBody>
      </p:sp>
      <p:pic>
        <p:nvPicPr>
          <p:cNvPr id="10" name="Picture 9">
            <a:extLst>
              <a:ext uri="{FF2B5EF4-FFF2-40B4-BE49-F238E27FC236}">
                <a16:creationId xmlns:a16="http://schemas.microsoft.com/office/drawing/2014/main" id="{CE7ECD7F-A31E-184C-ADFF-C0340C941B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765" t="1600" r="5120" b="61111"/>
          <a:stretch/>
        </p:blipFill>
        <p:spPr>
          <a:xfrm>
            <a:off x="5969000" y="1367028"/>
            <a:ext cx="5397500" cy="3931019"/>
          </a:xfrm>
          <a:prstGeom prst="rect">
            <a:avLst/>
          </a:prstGeom>
        </p:spPr>
      </p:pic>
      <p:sp>
        <p:nvSpPr>
          <p:cNvPr id="6" name="TextBox 5">
            <a:extLst>
              <a:ext uri="{FF2B5EF4-FFF2-40B4-BE49-F238E27FC236}">
                <a16:creationId xmlns:a16="http://schemas.microsoft.com/office/drawing/2014/main" id="{E138B924-BC42-6C43-800F-3CB04CE7B3EE}"/>
              </a:ext>
            </a:extLst>
          </p:cNvPr>
          <p:cNvSpPr txBox="1"/>
          <p:nvPr/>
        </p:nvSpPr>
        <p:spPr>
          <a:xfrm>
            <a:off x="8996082" y="5809129"/>
            <a:ext cx="184731" cy="369332"/>
          </a:xfrm>
          <a:prstGeom prst="rect">
            <a:avLst/>
          </a:prstGeom>
          <a:noFill/>
        </p:spPr>
        <p:txBody>
          <a:bodyPr wrap="none" rtlCol="0">
            <a:spAutoFit/>
          </a:bodyPr>
          <a:lstStyle/>
          <a:p>
            <a:endParaRPr lang="en-US" dirty="0"/>
          </a:p>
        </p:txBody>
      </p:sp>
      <p:cxnSp>
        <p:nvCxnSpPr>
          <p:cNvPr id="4" name="Straight Arrow Connector 3">
            <a:extLst>
              <a:ext uri="{FF2B5EF4-FFF2-40B4-BE49-F238E27FC236}">
                <a16:creationId xmlns:a16="http://schemas.microsoft.com/office/drawing/2014/main" id="{A7967FAC-AB4E-814A-BD32-1DFC53440CA2}"/>
              </a:ext>
            </a:extLst>
          </p:cNvPr>
          <p:cNvCxnSpPr/>
          <p:nvPr/>
        </p:nvCxnSpPr>
        <p:spPr>
          <a:xfrm flipH="1">
            <a:off x="5196908" y="2623456"/>
            <a:ext cx="56962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F307DAE-F64A-B04E-8836-17588F2993F8}"/>
              </a:ext>
            </a:extLst>
          </p:cNvPr>
          <p:cNvSpPr txBox="1"/>
          <p:nvPr/>
        </p:nvSpPr>
        <p:spPr>
          <a:xfrm>
            <a:off x="673269" y="2366806"/>
            <a:ext cx="4339512" cy="923330"/>
          </a:xfrm>
          <a:prstGeom prst="rect">
            <a:avLst/>
          </a:prstGeom>
          <a:noFill/>
        </p:spPr>
        <p:txBody>
          <a:bodyPr wrap="square" rtlCol="0">
            <a:spAutoFit/>
          </a:bodyPr>
          <a:lstStyle/>
          <a:p>
            <a:pPr marL="285750" indent="-285750">
              <a:buFont typeface="Arial" panose="020B0604020202020204" pitchFamily="34" charset="0"/>
              <a:buChar char="•"/>
            </a:pPr>
            <a:r>
              <a:rPr lang="en-US" dirty="0"/>
              <a:t>Enrichment for mRNA</a:t>
            </a:r>
          </a:p>
          <a:p>
            <a:pPr marL="285750" indent="-285750">
              <a:buFont typeface="Arial" panose="020B0604020202020204" pitchFamily="34" charset="0"/>
              <a:buChar char="•"/>
            </a:pPr>
            <a:r>
              <a:rPr lang="en-US" dirty="0"/>
              <a:t>In humans, ~95%–98% of all RNA molecules are rRNAs</a:t>
            </a:r>
          </a:p>
        </p:txBody>
      </p:sp>
      <p:sp>
        <p:nvSpPr>
          <p:cNvPr id="7" name="TextBox 6">
            <a:extLst>
              <a:ext uri="{FF2B5EF4-FFF2-40B4-BE49-F238E27FC236}">
                <a16:creationId xmlns:a16="http://schemas.microsoft.com/office/drawing/2014/main" id="{FE4530E0-6F60-9849-9F5F-9BE1066447EB}"/>
              </a:ext>
            </a:extLst>
          </p:cNvPr>
          <p:cNvSpPr txBox="1"/>
          <p:nvPr/>
        </p:nvSpPr>
        <p:spPr>
          <a:xfrm>
            <a:off x="145415" y="6378775"/>
            <a:ext cx="4866782" cy="369332"/>
          </a:xfrm>
          <a:prstGeom prst="rect">
            <a:avLst/>
          </a:prstGeom>
          <a:noFill/>
        </p:spPr>
        <p:txBody>
          <a:bodyPr wrap="none" rtlCol="0">
            <a:spAutoFit/>
          </a:bodyPr>
          <a:lstStyle/>
          <a:p>
            <a:r>
              <a:rPr lang="en-US" dirty="0"/>
              <a:t>Good resource: </a:t>
            </a:r>
            <a:r>
              <a:rPr lang="en-US" dirty="0">
                <a:hlinkClick r:id="rId4"/>
              </a:rPr>
              <a:t>Griffiths et al </a:t>
            </a:r>
            <a:r>
              <a:rPr lang="en-US" dirty="0" err="1">
                <a:hlinkClick r:id="rId4"/>
              </a:rPr>
              <a:t>Plos</a:t>
            </a:r>
            <a:r>
              <a:rPr lang="en-US" dirty="0">
                <a:hlinkClick r:id="rId4"/>
              </a:rPr>
              <a:t> Comp Bio 2015 </a:t>
            </a:r>
            <a:endParaRPr lang="en-US" dirty="0"/>
          </a:p>
        </p:txBody>
      </p:sp>
    </p:spTree>
    <p:extLst>
      <p:ext uri="{BB962C8B-B14F-4D97-AF65-F5344CB8AC3E}">
        <p14:creationId xmlns:p14="http://schemas.microsoft.com/office/powerpoint/2010/main" val="13778750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Test for Differential Expression</a:t>
            </a:r>
          </a:p>
        </p:txBody>
      </p:sp>
      <p:pic>
        <p:nvPicPr>
          <p:cNvPr id="4" name="Picture 3" descr="A screenshot of a cell phone&#10;&#10;Description automatically generated">
            <a:extLst>
              <a:ext uri="{FF2B5EF4-FFF2-40B4-BE49-F238E27FC236}">
                <a16:creationId xmlns:a16="http://schemas.microsoft.com/office/drawing/2014/main" id="{FFE4987D-1603-9049-AF31-51A1A2FDEA24}"/>
              </a:ext>
            </a:extLst>
          </p:cNvPr>
          <p:cNvPicPr>
            <a:picLocks noChangeAspect="1"/>
          </p:cNvPicPr>
          <p:nvPr/>
        </p:nvPicPr>
        <p:blipFill>
          <a:blip r:embed="rId2"/>
          <a:stretch>
            <a:fillRect/>
          </a:stretch>
        </p:blipFill>
        <p:spPr>
          <a:xfrm>
            <a:off x="4645641" y="1024807"/>
            <a:ext cx="6490932" cy="5427656"/>
          </a:xfrm>
          <a:prstGeom prst="rect">
            <a:avLst/>
          </a:prstGeom>
        </p:spPr>
      </p:pic>
      <p:sp>
        <p:nvSpPr>
          <p:cNvPr id="5" name="TextBox 4">
            <a:extLst>
              <a:ext uri="{FF2B5EF4-FFF2-40B4-BE49-F238E27FC236}">
                <a16:creationId xmlns:a16="http://schemas.microsoft.com/office/drawing/2014/main" id="{9DA5B870-9201-FF4C-9314-0B27A260FD2D}"/>
              </a:ext>
            </a:extLst>
          </p:cNvPr>
          <p:cNvSpPr txBox="1"/>
          <p:nvPr/>
        </p:nvSpPr>
        <p:spPr>
          <a:xfrm>
            <a:off x="450375" y="1378424"/>
            <a:ext cx="3548419" cy="1754326"/>
          </a:xfrm>
          <a:prstGeom prst="rect">
            <a:avLst/>
          </a:prstGeom>
          <a:noFill/>
        </p:spPr>
        <p:txBody>
          <a:bodyPr wrap="square" rtlCol="0">
            <a:spAutoFit/>
          </a:bodyPr>
          <a:lstStyle/>
          <a:p>
            <a:r>
              <a:rPr lang="en-US" dirty="0"/>
              <a:t>DESeq2 will seek to fit a probability distribution to each gene we measured and perform a statistical test to determine whether there is a difference between conditions </a:t>
            </a:r>
          </a:p>
          <a:p>
            <a:endParaRPr lang="en-US" dirty="0"/>
          </a:p>
        </p:txBody>
      </p:sp>
    </p:spTree>
    <p:extLst>
      <p:ext uri="{BB962C8B-B14F-4D97-AF65-F5344CB8AC3E}">
        <p14:creationId xmlns:p14="http://schemas.microsoft.com/office/powerpoint/2010/main" val="34392801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Tufts Galaxy Server for Bioinformatics</a:t>
            </a:r>
          </a:p>
        </p:txBody>
      </p:sp>
    </p:spTree>
    <p:extLst>
      <p:ext uri="{BB962C8B-B14F-4D97-AF65-F5344CB8AC3E}">
        <p14:creationId xmlns:p14="http://schemas.microsoft.com/office/powerpoint/2010/main" val="28951832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Normalization: DESeq2 Median of Ratios</a:t>
            </a:r>
          </a:p>
        </p:txBody>
      </p:sp>
      <p:pic>
        <p:nvPicPr>
          <p:cNvPr id="4" name="Picture 3" descr="A screenshot of a cell phone&#10;&#10;Description automatically generated">
            <a:extLst>
              <a:ext uri="{FF2B5EF4-FFF2-40B4-BE49-F238E27FC236}">
                <a16:creationId xmlns:a16="http://schemas.microsoft.com/office/drawing/2014/main" id="{0042F195-7FEC-5842-A749-069589E19FD1}"/>
              </a:ext>
            </a:extLst>
          </p:cNvPr>
          <p:cNvPicPr>
            <a:picLocks noChangeAspect="1"/>
          </p:cNvPicPr>
          <p:nvPr/>
        </p:nvPicPr>
        <p:blipFill>
          <a:blip r:embed="rId2"/>
          <a:stretch>
            <a:fillRect/>
          </a:stretch>
        </p:blipFill>
        <p:spPr>
          <a:xfrm>
            <a:off x="0" y="999538"/>
            <a:ext cx="12192000" cy="5755833"/>
          </a:xfrm>
          <a:prstGeom prst="rect">
            <a:avLst/>
          </a:prstGeom>
        </p:spPr>
      </p:pic>
    </p:spTree>
    <p:extLst>
      <p:ext uri="{BB962C8B-B14F-4D97-AF65-F5344CB8AC3E}">
        <p14:creationId xmlns:p14="http://schemas.microsoft.com/office/powerpoint/2010/main" val="16462744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Normalization: DESeq2 Median of Ratios</a:t>
            </a:r>
          </a:p>
        </p:txBody>
      </p:sp>
      <p:pic>
        <p:nvPicPr>
          <p:cNvPr id="5" name="Picture 4" descr="A screenshot of a cell phone&#10;&#10;Description automatically generated">
            <a:extLst>
              <a:ext uri="{FF2B5EF4-FFF2-40B4-BE49-F238E27FC236}">
                <a16:creationId xmlns:a16="http://schemas.microsoft.com/office/drawing/2014/main" id="{427DB961-88BF-AD46-AD26-C249C22EBB1D}"/>
              </a:ext>
            </a:extLst>
          </p:cNvPr>
          <p:cNvPicPr>
            <a:picLocks noChangeAspect="1"/>
          </p:cNvPicPr>
          <p:nvPr/>
        </p:nvPicPr>
        <p:blipFill>
          <a:blip r:embed="rId2"/>
          <a:stretch>
            <a:fillRect/>
          </a:stretch>
        </p:blipFill>
        <p:spPr>
          <a:xfrm>
            <a:off x="391886" y="1096001"/>
            <a:ext cx="11012993" cy="4585614"/>
          </a:xfrm>
          <a:prstGeom prst="rect">
            <a:avLst/>
          </a:prstGeom>
        </p:spPr>
      </p:pic>
    </p:spTree>
    <p:extLst>
      <p:ext uri="{BB962C8B-B14F-4D97-AF65-F5344CB8AC3E}">
        <p14:creationId xmlns:p14="http://schemas.microsoft.com/office/powerpoint/2010/main" val="2992211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Normalization: DESeq2 Median of Ratios</a:t>
            </a:r>
          </a:p>
        </p:txBody>
      </p:sp>
      <p:pic>
        <p:nvPicPr>
          <p:cNvPr id="4" name="Picture 3" descr="A screenshot of a cell phone&#10;&#10;Description automatically generated">
            <a:extLst>
              <a:ext uri="{FF2B5EF4-FFF2-40B4-BE49-F238E27FC236}">
                <a16:creationId xmlns:a16="http://schemas.microsoft.com/office/drawing/2014/main" id="{3C4BA802-8DBE-C54F-B8D1-AC51D5196E7E}"/>
              </a:ext>
            </a:extLst>
          </p:cNvPr>
          <p:cNvPicPr>
            <a:picLocks noChangeAspect="1"/>
          </p:cNvPicPr>
          <p:nvPr/>
        </p:nvPicPr>
        <p:blipFill rotWithShape="1">
          <a:blip r:embed="rId2"/>
          <a:srcRect b="5230"/>
          <a:stretch/>
        </p:blipFill>
        <p:spPr>
          <a:xfrm>
            <a:off x="492369" y="1036109"/>
            <a:ext cx="11378084" cy="4981081"/>
          </a:xfrm>
          <a:prstGeom prst="rect">
            <a:avLst/>
          </a:prstGeom>
        </p:spPr>
      </p:pic>
      <p:sp>
        <p:nvSpPr>
          <p:cNvPr id="3" name="Rectangle 2">
            <a:extLst>
              <a:ext uri="{FF2B5EF4-FFF2-40B4-BE49-F238E27FC236}">
                <a16:creationId xmlns:a16="http://schemas.microsoft.com/office/drawing/2014/main" id="{1CD79779-60EE-104F-897B-0AED6444ED06}"/>
              </a:ext>
            </a:extLst>
          </p:cNvPr>
          <p:cNvSpPr/>
          <p:nvPr/>
        </p:nvSpPr>
        <p:spPr>
          <a:xfrm>
            <a:off x="8131629" y="3091543"/>
            <a:ext cx="957942" cy="123008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19D11D-2BA9-AE4C-9AE3-9A2B9345EF88}"/>
              </a:ext>
            </a:extLst>
          </p:cNvPr>
          <p:cNvSpPr/>
          <p:nvPr/>
        </p:nvSpPr>
        <p:spPr>
          <a:xfrm>
            <a:off x="10406743" y="3091543"/>
            <a:ext cx="957942" cy="123008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F3900D8-67B0-4043-8BB9-5AE1A316A885}"/>
              </a:ext>
            </a:extLst>
          </p:cNvPr>
          <p:cNvSpPr txBox="1"/>
          <p:nvPr/>
        </p:nvSpPr>
        <p:spPr>
          <a:xfrm>
            <a:off x="7653148" y="4321629"/>
            <a:ext cx="1587294" cy="369332"/>
          </a:xfrm>
          <a:prstGeom prst="rect">
            <a:avLst/>
          </a:prstGeom>
          <a:noFill/>
        </p:spPr>
        <p:txBody>
          <a:bodyPr wrap="none" rtlCol="0">
            <a:spAutoFit/>
          </a:bodyPr>
          <a:lstStyle/>
          <a:p>
            <a:r>
              <a:rPr lang="en-US" dirty="0"/>
              <a:t>Median = 2.08 </a:t>
            </a:r>
          </a:p>
        </p:txBody>
      </p:sp>
      <p:sp>
        <p:nvSpPr>
          <p:cNvPr id="7" name="TextBox 6">
            <a:extLst>
              <a:ext uri="{FF2B5EF4-FFF2-40B4-BE49-F238E27FC236}">
                <a16:creationId xmlns:a16="http://schemas.microsoft.com/office/drawing/2014/main" id="{0E0EC91B-44EB-E341-8C94-2B6615A3EA7B}"/>
              </a:ext>
            </a:extLst>
          </p:cNvPr>
          <p:cNvSpPr txBox="1"/>
          <p:nvPr/>
        </p:nvSpPr>
        <p:spPr>
          <a:xfrm>
            <a:off x="8370142" y="3952297"/>
            <a:ext cx="343364" cy="369332"/>
          </a:xfrm>
          <a:prstGeom prst="rect">
            <a:avLst/>
          </a:prstGeom>
          <a:noFill/>
        </p:spPr>
        <p:txBody>
          <a:bodyPr wrap="none" rtlCol="0">
            <a:spAutoFit/>
          </a:bodyPr>
          <a:lstStyle/>
          <a:p>
            <a:r>
              <a:rPr lang="en-US" dirty="0"/>
              <a:t>…</a:t>
            </a:r>
          </a:p>
        </p:txBody>
      </p:sp>
      <p:sp>
        <p:nvSpPr>
          <p:cNvPr id="8" name="TextBox 7">
            <a:extLst>
              <a:ext uri="{FF2B5EF4-FFF2-40B4-BE49-F238E27FC236}">
                <a16:creationId xmlns:a16="http://schemas.microsoft.com/office/drawing/2014/main" id="{20D0D88B-3587-C342-8F39-E8D6B54C8A14}"/>
              </a:ext>
            </a:extLst>
          </p:cNvPr>
          <p:cNvSpPr txBox="1"/>
          <p:nvPr/>
        </p:nvSpPr>
        <p:spPr>
          <a:xfrm>
            <a:off x="10714032" y="3922341"/>
            <a:ext cx="343364"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DE9ACC8-F928-294B-A5C8-3C98E2A57E12}"/>
              </a:ext>
            </a:extLst>
          </p:cNvPr>
          <p:cNvSpPr txBox="1"/>
          <p:nvPr/>
        </p:nvSpPr>
        <p:spPr>
          <a:xfrm>
            <a:off x="10050891" y="4349667"/>
            <a:ext cx="1587294" cy="369332"/>
          </a:xfrm>
          <a:prstGeom prst="rect">
            <a:avLst/>
          </a:prstGeom>
          <a:noFill/>
        </p:spPr>
        <p:txBody>
          <a:bodyPr wrap="none" rtlCol="0">
            <a:spAutoFit/>
          </a:bodyPr>
          <a:lstStyle/>
          <a:p>
            <a:r>
              <a:rPr lang="en-US" dirty="0"/>
              <a:t>Median = 0.66 </a:t>
            </a:r>
          </a:p>
        </p:txBody>
      </p:sp>
    </p:spTree>
    <p:extLst>
      <p:ext uri="{BB962C8B-B14F-4D97-AF65-F5344CB8AC3E}">
        <p14:creationId xmlns:p14="http://schemas.microsoft.com/office/powerpoint/2010/main" val="28644261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Normalization: DESeq2 Median of Ratios</a:t>
            </a:r>
          </a:p>
        </p:txBody>
      </p:sp>
      <p:sp>
        <p:nvSpPr>
          <p:cNvPr id="3" name="Rectangle 2">
            <a:extLst>
              <a:ext uri="{FF2B5EF4-FFF2-40B4-BE49-F238E27FC236}">
                <a16:creationId xmlns:a16="http://schemas.microsoft.com/office/drawing/2014/main" id="{D9EFF8D9-B892-7646-BE9B-71A226BFBFFF}"/>
              </a:ext>
            </a:extLst>
          </p:cNvPr>
          <p:cNvSpPr/>
          <p:nvPr/>
        </p:nvSpPr>
        <p:spPr>
          <a:xfrm>
            <a:off x="386687" y="1561614"/>
            <a:ext cx="4990531" cy="3139321"/>
          </a:xfrm>
          <a:prstGeom prst="rect">
            <a:avLst/>
          </a:prstGeom>
        </p:spPr>
        <p:txBody>
          <a:bodyPr wrap="square">
            <a:spAutoFit/>
          </a:bodyPr>
          <a:lstStyle/>
          <a:p>
            <a:r>
              <a:rPr lang="en-US" dirty="0">
                <a:latin typeface="DroidSerif"/>
              </a:rPr>
              <a:t>Visualization of normalization factor for a sample: </a:t>
            </a:r>
            <a:endParaRPr lang="en-US" dirty="0"/>
          </a:p>
          <a:p>
            <a:pPr marL="285750" indent="-285750">
              <a:buFont typeface="Arial" panose="020B0604020202020204" pitchFamily="34" charset="0"/>
              <a:buChar char="•"/>
            </a:pPr>
            <a:r>
              <a:rPr lang="en-US" dirty="0">
                <a:latin typeface="DroidSerif"/>
              </a:rPr>
              <a:t>Median should be ~1 for each sample, otherwise data should be examined for the presence of large outliers</a:t>
            </a:r>
            <a:endParaRPr lang="en-US" dirty="0"/>
          </a:p>
          <a:p>
            <a:pPr marL="285750" indent="-285750">
              <a:buFont typeface="Arial" panose="020B0604020202020204" pitchFamily="34" charset="0"/>
              <a:buChar char="•"/>
            </a:pPr>
            <a:r>
              <a:rPr lang="en-US" dirty="0">
                <a:latin typeface="DroidSerif"/>
              </a:rPr>
              <a:t>This method is robust to imbalance in up-/down- regulation  and large numbers of differentially expressed genes</a:t>
            </a:r>
          </a:p>
          <a:p>
            <a:endParaRPr lang="en-US" dirty="0">
              <a:effectLst/>
            </a:endParaRPr>
          </a:p>
          <a:p>
            <a:r>
              <a:rPr lang="en-US" dirty="0"/>
              <a:t>Assumptions of this method:</a:t>
            </a:r>
          </a:p>
          <a:p>
            <a:r>
              <a:rPr lang="en-US" dirty="0">
                <a:effectLst/>
              </a:rPr>
              <a:t>Not all genes are differentially expressed</a:t>
            </a:r>
          </a:p>
          <a:p>
            <a:endParaRPr lang="en-US" dirty="0">
              <a:effectLst/>
            </a:endParaRPr>
          </a:p>
        </p:txBody>
      </p:sp>
      <p:pic>
        <p:nvPicPr>
          <p:cNvPr id="5" name="Picture 4" descr="A screenshot of a cell phone&#10;&#10;Description automatically generated">
            <a:extLst>
              <a:ext uri="{FF2B5EF4-FFF2-40B4-BE49-F238E27FC236}">
                <a16:creationId xmlns:a16="http://schemas.microsoft.com/office/drawing/2014/main" id="{BA6BF258-0017-4649-B70B-AE54E4083A5A}"/>
              </a:ext>
            </a:extLst>
          </p:cNvPr>
          <p:cNvPicPr>
            <a:picLocks noChangeAspect="1"/>
          </p:cNvPicPr>
          <p:nvPr/>
        </p:nvPicPr>
        <p:blipFill>
          <a:blip r:embed="rId2"/>
          <a:stretch>
            <a:fillRect/>
          </a:stretch>
        </p:blipFill>
        <p:spPr>
          <a:xfrm>
            <a:off x="6189996" y="1384300"/>
            <a:ext cx="5265403" cy="3474303"/>
          </a:xfrm>
          <a:prstGeom prst="rect">
            <a:avLst/>
          </a:prstGeom>
        </p:spPr>
      </p:pic>
    </p:spTree>
    <p:extLst>
      <p:ext uri="{BB962C8B-B14F-4D97-AF65-F5344CB8AC3E}">
        <p14:creationId xmlns:p14="http://schemas.microsoft.com/office/powerpoint/2010/main" val="14004897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Normalization: DESeq2 Median of Ratios</a:t>
            </a:r>
          </a:p>
        </p:txBody>
      </p:sp>
      <p:pic>
        <p:nvPicPr>
          <p:cNvPr id="4" name="Picture 3" descr="A screenshot of a cell phone&#10;&#10;Description automatically generated">
            <a:extLst>
              <a:ext uri="{FF2B5EF4-FFF2-40B4-BE49-F238E27FC236}">
                <a16:creationId xmlns:a16="http://schemas.microsoft.com/office/drawing/2014/main" id="{6234C1EC-7975-3E4E-8E6D-2C85A64B14E9}"/>
              </a:ext>
            </a:extLst>
          </p:cNvPr>
          <p:cNvPicPr>
            <a:picLocks noChangeAspect="1"/>
          </p:cNvPicPr>
          <p:nvPr/>
        </p:nvPicPr>
        <p:blipFill>
          <a:blip r:embed="rId2"/>
          <a:stretch>
            <a:fillRect/>
          </a:stretch>
        </p:blipFill>
        <p:spPr>
          <a:xfrm>
            <a:off x="1028130" y="1052294"/>
            <a:ext cx="9656929" cy="5587342"/>
          </a:xfrm>
          <a:prstGeom prst="rect">
            <a:avLst/>
          </a:prstGeom>
        </p:spPr>
      </p:pic>
    </p:spTree>
    <p:extLst>
      <p:ext uri="{BB962C8B-B14F-4D97-AF65-F5344CB8AC3E}">
        <p14:creationId xmlns:p14="http://schemas.microsoft.com/office/powerpoint/2010/main" val="39956154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Reference-based vs Reference-free </a:t>
            </a:r>
            <a:r>
              <a:rPr lang="en-US" dirty="0" err="1">
                <a:solidFill>
                  <a:schemeClr val="accent1"/>
                </a:solidFill>
              </a:rPr>
              <a:t>RNAseq</a:t>
            </a:r>
            <a:endParaRPr lang="en-US" dirty="0">
              <a:solidFill>
                <a:schemeClr val="accent1"/>
              </a:solidFill>
            </a:endParaRPr>
          </a:p>
        </p:txBody>
      </p:sp>
      <p:sp>
        <p:nvSpPr>
          <p:cNvPr id="6" name="TextBox 5">
            <a:extLst>
              <a:ext uri="{FF2B5EF4-FFF2-40B4-BE49-F238E27FC236}">
                <a16:creationId xmlns:a16="http://schemas.microsoft.com/office/drawing/2014/main" id="{373B48F3-5F73-1B45-A568-539E00467703}"/>
              </a:ext>
            </a:extLst>
          </p:cNvPr>
          <p:cNvSpPr txBox="1"/>
          <p:nvPr/>
        </p:nvSpPr>
        <p:spPr>
          <a:xfrm>
            <a:off x="982639" y="1305341"/>
            <a:ext cx="10515600" cy="3416320"/>
          </a:xfrm>
          <a:prstGeom prst="rect">
            <a:avLst/>
          </a:prstGeom>
          <a:noFill/>
        </p:spPr>
        <p:txBody>
          <a:bodyPr wrap="square" rtlCol="0">
            <a:spAutoFit/>
          </a:bodyPr>
          <a:lstStyle/>
          <a:p>
            <a:r>
              <a:rPr lang="en-US" dirty="0" err="1"/>
              <a:t>RNAseq</a:t>
            </a:r>
            <a:r>
              <a:rPr lang="en-US" dirty="0"/>
              <a:t> can be roughly divided into two "types":</a:t>
            </a:r>
          </a:p>
          <a:p>
            <a:endParaRPr lang="en-US" dirty="0"/>
          </a:p>
          <a:p>
            <a:pPr marL="285750" indent="-285750">
              <a:buFont typeface="Arial" panose="020B0604020202020204" pitchFamily="34" charset="0"/>
              <a:buChar char="•"/>
            </a:pPr>
            <a:r>
              <a:rPr lang="en-US" b="1" dirty="0"/>
              <a:t>Reference genome-based</a:t>
            </a:r>
            <a:r>
              <a:rPr lang="en-US" dirty="0"/>
              <a:t> - an assembled genome exists for a species for which an </a:t>
            </a:r>
            <a:r>
              <a:rPr lang="en-US" dirty="0" err="1"/>
              <a:t>RNAseq</a:t>
            </a:r>
            <a:r>
              <a:rPr lang="en-US" dirty="0"/>
              <a:t> experiment is performed. It allows reads to be aligned against the reference genome and significantly improves our ability to reconstruct transcripts. This category would obviously include humans and most model organisms</a:t>
            </a:r>
          </a:p>
          <a:p>
            <a:endParaRPr lang="en-US" dirty="0"/>
          </a:p>
          <a:p>
            <a:pPr marL="285750" indent="-285750">
              <a:buFont typeface="Arial" panose="020B0604020202020204" pitchFamily="34" charset="0"/>
              <a:buChar char="•"/>
            </a:pPr>
            <a:r>
              <a:rPr lang="en-US" b="1" dirty="0"/>
              <a:t>Reference genome-free</a:t>
            </a:r>
            <a:r>
              <a:rPr lang="en-US" dirty="0"/>
              <a:t> - no genome assembly for the species of interest is available. In this case one would need to assemble the reads into transcripts using </a:t>
            </a:r>
            <a:r>
              <a:rPr lang="en-US" i="1" dirty="0"/>
              <a:t>de novo</a:t>
            </a:r>
            <a:r>
              <a:rPr lang="en-US" dirty="0"/>
              <a:t> approaches. This type of </a:t>
            </a:r>
            <a:r>
              <a:rPr lang="en-US" dirty="0" err="1"/>
              <a:t>RNAseq</a:t>
            </a:r>
            <a:r>
              <a:rPr lang="en-US" dirty="0"/>
              <a:t> is as much of an art as well as science because assembly is heavily parameter-dependent and difficult to do well.</a:t>
            </a:r>
          </a:p>
          <a:p>
            <a:endParaRPr lang="en-US" dirty="0"/>
          </a:p>
          <a:p>
            <a:r>
              <a:rPr lang="en-US" dirty="0"/>
              <a:t>In this lesson we will focus on the </a:t>
            </a:r>
            <a:r>
              <a:rPr lang="en-US" b="1" dirty="0"/>
              <a:t>Reference genome-based</a:t>
            </a:r>
            <a:r>
              <a:rPr lang="en-US" dirty="0"/>
              <a:t> type of RNA seq.</a:t>
            </a:r>
          </a:p>
          <a:p>
            <a:pPr marL="285750" indent="-285750">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04B0DC4D-5F65-DF49-AE7D-D7364EEA1DED}"/>
              </a:ext>
            </a:extLst>
          </p:cNvPr>
          <p:cNvSpPr/>
          <p:nvPr/>
        </p:nvSpPr>
        <p:spPr>
          <a:xfrm>
            <a:off x="7379310" y="6441167"/>
            <a:ext cx="4530215" cy="369332"/>
          </a:xfrm>
          <a:prstGeom prst="rect">
            <a:avLst/>
          </a:prstGeom>
        </p:spPr>
        <p:txBody>
          <a:bodyPr wrap="none">
            <a:spAutoFit/>
          </a:bodyPr>
          <a:lstStyle/>
          <a:p>
            <a:r>
              <a:rPr lang="en-US" dirty="0">
                <a:hlinkClick r:id="rId2"/>
              </a:rPr>
              <a:t>https://galaxyproject.org/tutorials/rb_rnaseq/</a:t>
            </a:r>
            <a:endParaRPr lang="en-US" dirty="0"/>
          </a:p>
        </p:txBody>
      </p:sp>
    </p:spTree>
    <p:extLst>
      <p:ext uri="{BB962C8B-B14F-4D97-AF65-F5344CB8AC3E}">
        <p14:creationId xmlns:p14="http://schemas.microsoft.com/office/powerpoint/2010/main" val="1996824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10024</TotalTime>
  <Words>4890</Words>
  <Application>Microsoft Macintosh PowerPoint</Application>
  <PresentationFormat>Widescreen</PresentationFormat>
  <Paragraphs>882</Paragraphs>
  <Slides>97</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97</vt:i4>
      </vt:variant>
    </vt:vector>
  </HeadingPairs>
  <TitlesOfParts>
    <vt:vector size="108" baseType="lpstr">
      <vt:lpstr>-apple-system</vt:lpstr>
      <vt:lpstr>Arial</vt:lpstr>
      <vt:lpstr>Calibri</vt:lpstr>
      <vt:lpstr>Calibri Light</vt:lpstr>
      <vt:lpstr>DroidSans</vt:lpstr>
      <vt:lpstr>DroidSerif</vt:lpstr>
      <vt:lpstr>Georgia</vt:lpstr>
      <vt:lpstr>Helvetica Neue</vt:lpstr>
      <vt:lpstr>HelveticaNeueW01-75Bold</vt:lpstr>
      <vt:lpstr>Wingdings</vt:lpstr>
      <vt:lpstr>Office Theme</vt:lpstr>
      <vt:lpstr>RNA-seq to study HIV Infection in cells</vt:lpstr>
      <vt:lpstr>PowerPoint Presentation</vt:lpstr>
      <vt:lpstr>PowerPoint Presentation</vt:lpstr>
      <vt:lpstr>DNA and RNA in a cell</vt:lpstr>
      <vt:lpstr>Two common analyses</vt:lpstr>
      <vt:lpstr>Today we will cover RNA sequencing </vt:lpstr>
      <vt:lpstr>“Bulk” RNA seq workflow</vt:lpstr>
      <vt:lpstr>RNA seq library prep and sequencing</vt:lpstr>
      <vt:lpstr>RNA seq library prep and sequencing</vt:lpstr>
      <vt:lpstr>RNA seq library prep and sequencing</vt:lpstr>
      <vt:lpstr>RNA seq bioinformatics</vt:lpstr>
      <vt:lpstr>PowerPoint Presentation</vt:lpstr>
      <vt:lpstr>Our dataset for next week</vt:lpstr>
      <vt:lpstr>HIV lifecycle</vt:lpstr>
      <vt:lpstr>HIV lifecycle </vt:lpstr>
      <vt:lpstr>The study question</vt:lpstr>
      <vt:lpstr>Study findings</vt:lpstr>
      <vt:lpstr>Bulk vs Single Cell RNA Sequencing</vt:lpstr>
      <vt:lpstr>scRNA to study Heterogeneity in cell populations</vt:lpstr>
      <vt:lpstr>10x single cell technology</vt:lpstr>
      <vt:lpstr>10x single cell technology</vt:lpstr>
      <vt:lpstr>Our (bulk) RNAseq Workflow</vt:lpstr>
      <vt:lpstr>Workflow</vt:lpstr>
      <vt:lpstr>Raw reads in Fastq format</vt:lpstr>
      <vt:lpstr>PowerPoint Presentation</vt:lpstr>
      <vt:lpstr>PowerPoint Presentation</vt:lpstr>
      <vt:lpstr>PowerPoint Presentation</vt:lpstr>
      <vt:lpstr>Raw read quality control</vt:lpstr>
      <vt:lpstr>FastQC: Sequence Quality Histogram</vt:lpstr>
      <vt:lpstr>FastQC: Per sequence GC content</vt:lpstr>
      <vt:lpstr>FastQC: Per Base Sequence Content</vt:lpstr>
      <vt:lpstr>FastQC: Per Base Sequence Content</vt:lpstr>
      <vt:lpstr>FastQC: Adapter content</vt:lpstr>
      <vt:lpstr>FastQC -&gt; MultiQC</vt:lpstr>
      <vt:lpstr>Adapter trimming</vt:lpstr>
      <vt:lpstr>Workflow</vt:lpstr>
      <vt:lpstr>Read Alignment</vt:lpstr>
      <vt:lpstr>STAR Aligner (Spliced Transcripts Alignment to a Reference)</vt:lpstr>
      <vt:lpstr>STAR Aligner (Spliced Transcripts Alignment to a Reference)</vt:lpstr>
      <vt:lpstr>STAR Aligner (Spliced Transcripts Alignment to a Reference)</vt:lpstr>
      <vt:lpstr>Sequence Alignment Map (SAM)</vt:lpstr>
      <vt:lpstr>Sequence Alignment Map (SAM)</vt:lpstr>
      <vt:lpstr>Genome Annotation Standards</vt:lpstr>
      <vt:lpstr>Gene Annotation Format (GTF)</vt:lpstr>
      <vt:lpstr>A note on standards</vt:lpstr>
      <vt:lpstr>Visualizing reads with JBrowse</vt:lpstr>
      <vt:lpstr>Workflow</vt:lpstr>
      <vt:lpstr>Counting reads for each gene</vt:lpstr>
      <vt:lpstr>Counting reads: featurecounts</vt:lpstr>
      <vt:lpstr>Counting reads: featurecounts</vt:lpstr>
      <vt:lpstr>Tracking read numbers</vt:lpstr>
      <vt:lpstr>Workflow</vt:lpstr>
      <vt:lpstr>Testing for Differential Expression</vt:lpstr>
      <vt:lpstr>Differential Expression with DESeq2</vt:lpstr>
      <vt:lpstr>Normalization</vt:lpstr>
      <vt:lpstr>Normalization</vt:lpstr>
      <vt:lpstr>Normalization</vt:lpstr>
      <vt:lpstr>Normalization</vt:lpstr>
      <vt:lpstr>Normalization methods</vt:lpstr>
      <vt:lpstr>Unsupervised Clustering</vt:lpstr>
      <vt:lpstr>Principle Component Analysis</vt:lpstr>
      <vt:lpstr>Differential Expression with DESeq2</vt:lpstr>
      <vt:lpstr>Multi-factor experiment design </vt:lpstr>
      <vt:lpstr>PowerPoint Presentation</vt:lpstr>
      <vt:lpstr>DESeq2 Test for Differential Expression</vt:lpstr>
      <vt:lpstr>DESeq2  Results table</vt:lpstr>
      <vt:lpstr>DESeq2  P-value histogram</vt:lpstr>
      <vt:lpstr>DESeq2  MA plot</vt:lpstr>
      <vt:lpstr>Conclusions</vt:lpstr>
      <vt:lpstr>References</vt:lpstr>
      <vt:lpstr>PowerPoint Presentation</vt:lpstr>
      <vt:lpstr>Benefits of Galaxy</vt:lpstr>
      <vt:lpstr>PowerPoint Presentation</vt:lpstr>
      <vt:lpstr>Access Galaxy</vt:lpstr>
      <vt:lpstr>PowerPoint Presentation</vt:lpstr>
      <vt:lpstr>PowerPoint Presentation</vt:lpstr>
      <vt:lpstr>PowerPoint Presentation</vt:lpstr>
      <vt:lpstr>PowerPoint Presentation</vt:lpstr>
      <vt:lpstr>PowerPoint Presentation</vt:lpstr>
      <vt:lpstr>Next Generation Sequencing (NGS)</vt:lpstr>
      <vt:lpstr>Next Generation Sequencing (NGS)</vt:lpstr>
      <vt:lpstr>Next Generation Sequencing (NGS)</vt:lpstr>
      <vt:lpstr>Final Heatmap – not part of DESeq2 output</vt:lpstr>
      <vt:lpstr>PowerPoint Presentation</vt:lpstr>
      <vt:lpstr>PowerPoint Presentation</vt:lpstr>
      <vt:lpstr>PowerPoint Presentation</vt:lpstr>
      <vt:lpstr>PowerPoint Presentation</vt:lpstr>
      <vt:lpstr>PowerPoint Presentation</vt:lpstr>
      <vt:lpstr>PowerPoint Presentation</vt:lpstr>
      <vt:lpstr>Test for Differential Expression</vt:lpstr>
      <vt:lpstr>Tufts Galaxy Server for Bioinformatics</vt:lpstr>
      <vt:lpstr>Normalization: DESeq2 Median of Ratios</vt:lpstr>
      <vt:lpstr>Normalization: DESeq2 Median of Ratios</vt:lpstr>
      <vt:lpstr>Normalization: DESeq2 Median of Ratios</vt:lpstr>
      <vt:lpstr>Normalization: DESeq2 Median of Ratios</vt:lpstr>
      <vt:lpstr>Normalization: DESeq2 Median of Ratios</vt:lpstr>
      <vt:lpstr>Reference-based vs Reference-free RNAseq</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Bioinformatics using Tufts HPC</dc:title>
  <dc:creator>Microsoft Office User</dc:creator>
  <cp:lastModifiedBy>Rebecca Batorsky</cp:lastModifiedBy>
  <cp:revision>124</cp:revision>
  <dcterms:created xsi:type="dcterms:W3CDTF">2020-01-27T17:40:32Z</dcterms:created>
  <dcterms:modified xsi:type="dcterms:W3CDTF">2020-10-22T20:43:37Z</dcterms:modified>
</cp:coreProperties>
</file>